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8"/>
  </p:notesMasterIdLst>
  <p:sldIdLst>
    <p:sldId id="256" r:id="rId5"/>
    <p:sldId id="276" r:id="rId6"/>
    <p:sldId id="272" r:id="rId7"/>
    <p:sldId id="258" r:id="rId8"/>
    <p:sldId id="280" r:id="rId9"/>
    <p:sldId id="281" r:id="rId10"/>
    <p:sldId id="279" r:id="rId11"/>
    <p:sldId id="296" r:id="rId12"/>
    <p:sldId id="273" r:id="rId13"/>
    <p:sldId id="282" r:id="rId14"/>
    <p:sldId id="283" r:id="rId15"/>
    <p:sldId id="297" r:id="rId16"/>
    <p:sldId id="284" r:id="rId17"/>
    <p:sldId id="285" r:id="rId18"/>
    <p:sldId id="287" r:id="rId19"/>
    <p:sldId id="288" r:id="rId20"/>
    <p:sldId id="298" r:id="rId21"/>
    <p:sldId id="289" r:id="rId22"/>
    <p:sldId id="290" r:id="rId23"/>
    <p:sldId id="292" r:id="rId24"/>
    <p:sldId id="293" r:id="rId25"/>
    <p:sldId id="294" r:id="rId26"/>
    <p:sldId id="29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41C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32CCC1-F3C2-564D-30B0-206953863489}" v="3" dt="2024-02-23T11:22:55.5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p:restoredTop sz="96266"/>
  </p:normalViewPr>
  <p:slideViewPr>
    <p:cSldViewPr snapToGrid="0" snapToObjects="1">
      <p:cViewPr varScale="1">
        <p:scale>
          <a:sx n="121" d="100"/>
          <a:sy n="121" d="100"/>
        </p:scale>
        <p:origin x="35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ACE, DELPHINE" userId="S::tdvl64@durham.ac.uk::46939f23-8f26-4432-8f26-d567094aa23a" providerId="AD" clId="Web-{182A1AA0-106F-2D41-1C61-BB44152B3665}"/>
    <pc:docChg chg="modSld">
      <pc:chgData name="PEACE, DELPHINE" userId="S::tdvl64@durham.ac.uk::46939f23-8f26-4432-8f26-d567094aa23a" providerId="AD" clId="Web-{182A1AA0-106F-2D41-1C61-BB44152B3665}" dt="2024-02-19T15:05:45.839" v="0" actId="20577"/>
      <pc:docMkLst>
        <pc:docMk/>
      </pc:docMkLst>
      <pc:sldChg chg="modSp">
        <pc:chgData name="PEACE, DELPHINE" userId="S::tdvl64@durham.ac.uk::46939f23-8f26-4432-8f26-d567094aa23a" providerId="AD" clId="Web-{182A1AA0-106F-2D41-1C61-BB44152B3665}" dt="2024-02-19T15:05:45.839" v="0" actId="20577"/>
        <pc:sldMkLst>
          <pc:docMk/>
          <pc:sldMk cId="428386938" sldId="288"/>
        </pc:sldMkLst>
        <pc:spChg chg="mod">
          <ac:chgData name="PEACE, DELPHINE" userId="S::tdvl64@durham.ac.uk::46939f23-8f26-4432-8f26-d567094aa23a" providerId="AD" clId="Web-{182A1AA0-106F-2D41-1C61-BB44152B3665}" dt="2024-02-19T15:05:45.839" v="0" actId="20577"/>
          <ac:spMkLst>
            <pc:docMk/>
            <pc:sldMk cId="428386938" sldId="288"/>
            <ac:spMk id="3" creationId="{BCC2A997-593B-718A-D70A-F2FA20D63D2F}"/>
          </ac:spMkLst>
        </pc:spChg>
      </pc:sldChg>
    </pc:docChg>
  </pc:docChgLst>
  <pc:docChgLst>
    <pc:chgData name="PEACE, DELPHINE" userId="S::tdvl64@durham.ac.uk::46939f23-8f26-4432-8f26-d567094aa23a" providerId="AD" clId="Web-{7ECA1EC3-9001-7AE5-ABEF-CDACECA0224E}"/>
    <pc:docChg chg="modSld">
      <pc:chgData name="PEACE, DELPHINE" userId="S::tdvl64@durham.ac.uk::46939f23-8f26-4432-8f26-d567094aa23a" providerId="AD" clId="Web-{7ECA1EC3-9001-7AE5-ABEF-CDACECA0224E}" dt="2024-02-20T10:08:00.036" v="4" actId="14100"/>
      <pc:docMkLst>
        <pc:docMk/>
      </pc:docMkLst>
      <pc:sldChg chg="modSp">
        <pc:chgData name="PEACE, DELPHINE" userId="S::tdvl64@durham.ac.uk::46939f23-8f26-4432-8f26-d567094aa23a" providerId="AD" clId="Web-{7ECA1EC3-9001-7AE5-ABEF-CDACECA0224E}" dt="2024-02-20T10:08:00.036" v="4" actId="14100"/>
        <pc:sldMkLst>
          <pc:docMk/>
          <pc:sldMk cId="1516480996" sldId="283"/>
        </pc:sldMkLst>
        <pc:spChg chg="mod">
          <ac:chgData name="PEACE, DELPHINE" userId="S::tdvl64@durham.ac.uk::46939f23-8f26-4432-8f26-d567094aa23a" providerId="AD" clId="Web-{7ECA1EC3-9001-7AE5-ABEF-CDACECA0224E}" dt="2024-02-20T10:08:00.036" v="4" actId="14100"/>
          <ac:spMkLst>
            <pc:docMk/>
            <pc:sldMk cId="1516480996" sldId="283"/>
            <ac:spMk id="8" creationId="{991FF0BD-8D61-354D-AE94-604C0A16CB4D}"/>
          </ac:spMkLst>
        </pc:spChg>
        <pc:spChg chg="mod">
          <ac:chgData name="PEACE, DELPHINE" userId="S::tdvl64@durham.ac.uk::46939f23-8f26-4432-8f26-d567094aa23a" providerId="AD" clId="Web-{7ECA1EC3-9001-7AE5-ABEF-CDACECA0224E}" dt="2024-02-20T10:07:39.020" v="0" actId="1076"/>
          <ac:spMkLst>
            <pc:docMk/>
            <pc:sldMk cId="1516480996" sldId="283"/>
            <ac:spMk id="13" creationId="{48052674-82CB-0348-B080-C3ACF870C95C}"/>
          </ac:spMkLst>
        </pc:spChg>
      </pc:sldChg>
      <pc:sldChg chg="modSp">
        <pc:chgData name="PEACE, DELPHINE" userId="S::tdvl64@durham.ac.uk::46939f23-8f26-4432-8f26-d567094aa23a" providerId="AD" clId="Web-{7ECA1EC3-9001-7AE5-ABEF-CDACECA0224E}" dt="2024-02-20T10:07:56.630" v="3" actId="14100"/>
        <pc:sldMkLst>
          <pc:docMk/>
          <pc:sldMk cId="2293139911" sldId="284"/>
        </pc:sldMkLst>
        <pc:spChg chg="mod">
          <ac:chgData name="PEACE, DELPHINE" userId="S::tdvl64@durham.ac.uk::46939f23-8f26-4432-8f26-d567094aa23a" providerId="AD" clId="Web-{7ECA1EC3-9001-7AE5-ABEF-CDACECA0224E}" dt="2024-02-20T10:07:56.630" v="3" actId="14100"/>
          <ac:spMkLst>
            <pc:docMk/>
            <pc:sldMk cId="2293139911" sldId="284"/>
            <ac:spMk id="2" creationId="{67023E31-C045-FDFB-749C-D624D3C4E9B6}"/>
          </ac:spMkLst>
        </pc:spChg>
      </pc:sldChg>
    </pc:docChg>
  </pc:docChgLst>
  <pc:docChgLst>
    <pc:chgData name="PEACE, DELPHINE" userId="S::tdvl64@durham.ac.uk::46939f23-8f26-4432-8f26-d567094aa23a" providerId="AD" clId="Web-{5B61487D-404B-333D-C8E5-81494A381087}"/>
    <pc:docChg chg="modSld">
      <pc:chgData name="PEACE, DELPHINE" userId="S::tdvl64@durham.ac.uk::46939f23-8f26-4432-8f26-d567094aa23a" providerId="AD" clId="Web-{5B61487D-404B-333D-C8E5-81494A381087}" dt="2024-02-19T13:56:31.076" v="2" actId="20577"/>
      <pc:docMkLst>
        <pc:docMk/>
      </pc:docMkLst>
      <pc:sldChg chg="modSp">
        <pc:chgData name="PEACE, DELPHINE" userId="S::tdvl64@durham.ac.uk::46939f23-8f26-4432-8f26-d567094aa23a" providerId="AD" clId="Web-{5B61487D-404B-333D-C8E5-81494A381087}" dt="2024-02-19T13:56:31.076" v="2" actId="20577"/>
        <pc:sldMkLst>
          <pc:docMk/>
          <pc:sldMk cId="1214632929" sldId="290"/>
        </pc:sldMkLst>
        <pc:spChg chg="mod">
          <ac:chgData name="PEACE, DELPHINE" userId="S::tdvl64@durham.ac.uk::46939f23-8f26-4432-8f26-d567094aa23a" providerId="AD" clId="Web-{5B61487D-404B-333D-C8E5-81494A381087}" dt="2024-02-19T13:56:31.076" v="2" actId="20577"/>
          <ac:spMkLst>
            <pc:docMk/>
            <pc:sldMk cId="1214632929" sldId="290"/>
            <ac:spMk id="3" creationId="{BCC2A997-593B-718A-D70A-F2FA20D63D2F}"/>
          </ac:spMkLst>
        </pc:spChg>
      </pc:sldChg>
    </pc:docChg>
  </pc:docChgLst>
  <pc:docChgLst>
    <pc:chgData name="PEACE, DELPHINE" userId="S::tdvl64@durham.ac.uk::46939f23-8f26-4432-8f26-d567094aa23a" providerId="AD" clId="Web-{AE32CCC1-F3C2-564D-30B0-206953863489}"/>
    <pc:docChg chg="modSld">
      <pc:chgData name="PEACE, DELPHINE" userId="S::tdvl64@durham.ac.uk::46939f23-8f26-4432-8f26-d567094aa23a" providerId="AD" clId="Web-{AE32CCC1-F3C2-564D-30B0-206953863489}" dt="2024-02-23T11:22:21.244" v="1" actId="20577"/>
      <pc:docMkLst>
        <pc:docMk/>
      </pc:docMkLst>
      <pc:sldChg chg="modSp">
        <pc:chgData name="PEACE, DELPHINE" userId="S::tdvl64@durham.ac.uk::46939f23-8f26-4432-8f26-d567094aa23a" providerId="AD" clId="Web-{AE32CCC1-F3C2-564D-30B0-206953863489}" dt="2024-02-23T11:22:21.244" v="1" actId="20577"/>
        <pc:sldMkLst>
          <pc:docMk/>
          <pc:sldMk cId="2967775554" sldId="285"/>
        </pc:sldMkLst>
        <pc:spChg chg="mod">
          <ac:chgData name="PEACE, DELPHINE" userId="S::tdvl64@durham.ac.uk::46939f23-8f26-4432-8f26-d567094aa23a" providerId="AD" clId="Web-{AE32CCC1-F3C2-564D-30B0-206953863489}" dt="2024-02-23T11:22:21.244" v="1" actId="20577"/>
          <ac:spMkLst>
            <pc:docMk/>
            <pc:sldMk cId="2967775554" sldId="285"/>
            <ac:spMk id="3" creationId="{BCC2A997-593B-718A-D70A-F2FA20D63D2F}"/>
          </ac:spMkLst>
        </pc:spChg>
      </pc:sldChg>
    </pc:docChg>
  </pc:docChgLst>
  <pc:docChgLst>
    <pc:chgData name="PEACE, DELPHINE" userId="46939f23-8f26-4432-8f26-d567094aa23a" providerId="ADAL" clId="{DBBBC235-B7C2-6A4E-8622-A849D6FB4BD6}"/>
    <pc:docChg chg="undo custSel addSld delSld modSld">
      <pc:chgData name="PEACE, DELPHINE" userId="46939f23-8f26-4432-8f26-d567094aa23a" providerId="ADAL" clId="{DBBBC235-B7C2-6A4E-8622-A849D6FB4BD6}" dt="2024-02-20T10:01:48.303" v="975" actId="20577"/>
      <pc:docMkLst>
        <pc:docMk/>
      </pc:docMkLst>
      <pc:sldChg chg="addSp delSp modSp">
        <pc:chgData name="PEACE, DELPHINE" userId="46939f23-8f26-4432-8f26-d567094aa23a" providerId="ADAL" clId="{DBBBC235-B7C2-6A4E-8622-A849D6FB4BD6}" dt="2024-02-19T14:21:49.823" v="354" actId="313"/>
        <pc:sldMkLst>
          <pc:docMk/>
          <pc:sldMk cId="2948685470" sldId="256"/>
        </pc:sldMkLst>
        <pc:spChg chg="mod">
          <ac:chgData name="PEACE, DELPHINE" userId="46939f23-8f26-4432-8f26-d567094aa23a" providerId="ADAL" clId="{DBBBC235-B7C2-6A4E-8622-A849D6FB4BD6}" dt="2024-02-19T14:21:49.823" v="354" actId="313"/>
          <ac:spMkLst>
            <pc:docMk/>
            <pc:sldMk cId="2948685470" sldId="256"/>
            <ac:spMk id="2" creationId="{CB1187B8-21A7-8146-8D1E-4D8E877868C6}"/>
          </ac:spMkLst>
        </pc:spChg>
        <pc:picChg chg="del">
          <ac:chgData name="PEACE, DELPHINE" userId="46939f23-8f26-4432-8f26-d567094aa23a" providerId="ADAL" clId="{DBBBC235-B7C2-6A4E-8622-A849D6FB4BD6}" dt="2024-02-19T10:40:48.103" v="350" actId="478"/>
          <ac:picMkLst>
            <pc:docMk/>
            <pc:sldMk cId="2948685470" sldId="256"/>
            <ac:picMk id="7" creationId="{60E70225-951D-D9AC-B5B1-2ECF0F65663F}"/>
          </ac:picMkLst>
        </pc:picChg>
        <pc:picChg chg="add">
          <ac:chgData name="PEACE, DELPHINE" userId="46939f23-8f26-4432-8f26-d567094aa23a" providerId="ADAL" clId="{DBBBC235-B7C2-6A4E-8622-A849D6FB4BD6}" dt="2024-02-19T10:40:48.688" v="351"/>
          <ac:picMkLst>
            <pc:docMk/>
            <pc:sldMk cId="2948685470" sldId="256"/>
            <ac:picMk id="12" creationId="{DD74E090-A711-BE44-A54F-BE46D03A754E}"/>
          </ac:picMkLst>
        </pc:picChg>
      </pc:sldChg>
      <pc:sldChg chg="modSp">
        <pc:chgData name="PEACE, DELPHINE" userId="46939f23-8f26-4432-8f26-d567094aa23a" providerId="ADAL" clId="{DBBBC235-B7C2-6A4E-8622-A849D6FB4BD6}" dt="2024-02-20T09:52:39.789" v="683" actId="20577"/>
        <pc:sldMkLst>
          <pc:docMk/>
          <pc:sldMk cId="1897950356" sldId="258"/>
        </pc:sldMkLst>
        <pc:spChg chg="mod">
          <ac:chgData name="PEACE, DELPHINE" userId="46939f23-8f26-4432-8f26-d567094aa23a" providerId="ADAL" clId="{DBBBC235-B7C2-6A4E-8622-A849D6FB4BD6}" dt="2024-02-20T09:52:39.789" v="683" actId="20577"/>
          <ac:spMkLst>
            <pc:docMk/>
            <pc:sldMk cId="1897950356" sldId="258"/>
            <ac:spMk id="8" creationId="{9A062C7F-C5DF-E844-9352-309D26A21BBD}"/>
          </ac:spMkLst>
        </pc:spChg>
      </pc:sldChg>
      <pc:sldChg chg="addSp delSp modSp modAnim">
        <pc:chgData name="PEACE, DELPHINE" userId="46939f23-8f26-4432-8f26-d567094aa23a" providerId="ADAL" clId="{DBBBC235-B7C2-6A4E-8622-A849D6FB4BD6}" dt="2024-02-19T14:29:13.472" v="532"/>
        <pc:sldMkLst>
          <pc:docMk/>
          <pc:sldMk cId="3443516579" sldId="272"/>
        </pc:sldMkLst>
        <pc:spChg chg="mod">
          <ac:chgData name="PEACE, DELPHINE" userId="46939f23-8f26-4432-8f26-d567094aa23a" providerId="ADAL" clId="{DBBBC235-B7C2-6A4E-8622-A849D6FB4BD6}" dt="2024-02-19T14:25:49.108" v="500" actId="20577"/>
          <ac:spMkLst>
            <pc:docMk/>
            <pc:sldMk cId="3443516579" sldId="272"/>
            <ac:spMk id="3" creationId="{911F1DF5-CF91-4673-8574-AF92506B9F04}"/>
          </ac:spMkLst>
        </pc:spChg>
        <pc:spChg chg="add mod">
          <ac:chgData name="PEACE, DELPHINE" userId="46939f23-8f26-4432-8f26-d567094aa23a" providerId="ADAL" clId="{DBBBC235-B7C2-6A4E-8622-A849D6FB4BD6}" dt="2024-02-19T10:04:56.238" v="168" actId="1076"/>
          <ac:spMkLst>
            <pc:docMk/>
            <pc:sldMk cId="3443516579" sldId="272"/>
            <ac:spMk id="27" creationId="{491FBEB1-E40D-0B47-85E7-22F7BA71B405}"/>
          </ac:spMkLst>
        </pc:spChg>
        <pc:cxnChg chg="add del mod">
          <ac:chgData name="PEACE, DELPHINE" userId="46939f23-8f26-4432-8f26-d567094aa23a" providerId="ADAL" clId="{DBBBC235-B7C2-6A4E-8622-A849D6FB4BD6}" dt="2024-02-19T14:23:14.059" v="367" actId="478"/>
          <ac:cxnSpMkLst>
            <pc:docMk/>
            <pc:sldMk cId="3443516579" sldId="272"/>
            <ac:cxnSpMk id="28" creationId="{52881D46-949D-DB4A-8C06-5AF68D403546}"/>
          </ac:cxnSpMkLst>
        </pc:cxnChg>
        <pc:cxnChg chg="add mod">
          <ac:chgData name="PEACE, DELPHINE" userId="46939f23-8f26-4432-8f26-d567094aa23a" providerId="ADAL" clId="{DBBBC235-B7C2-6A4E-8622-A849D6FB4BD6}" dt="2024-02-19T14:25:42.702" v="490" actId="14100"/>
          <ac:cxnSpMkLst>
            <pc:docMk/>
            <pc:sldMk cId="3443516579" sldId="272"/>
            <ac:cxnSpMk id="39" creationId="{F3D05D1F-4CB1-6E48-A2C3-1878FE90E0F7}"/>
          </ac:cxnSpMkLst>
        </pc:cxnChg>
        <pc:cxnChg chg="mod">
          <ac:chgData name="PEACE, DELPHINE" userId="46939f23-8f26-4432-8f26-d567094aa23a" providerId="ADAL" clId="{DBBBC235-B7C2-6A4E-8622-A849D6FB4BD6}" dt="2024-02-19T14:25:56.939" v="502" actId="14100"/>
          <ac:cxnSpMkLst>
            <pc:docMk/>
            <pc:sldMk cId="3443516579" sldId="272"/>
            <ac:cxnSpMk id="66" creationId="{DA357F2D-A6F5-D04A-A8C2-1409F9E033F9}"/>
          </ac:cxnSpMkLst>
        </pc:cxnChg>
      </pc:sldChg>
      <pc:sldChg chg="addSp modSp">
        <pc:chgData name="PEACE, DELPHINE" userId="46939f23-8f26-4432-8f26-d567094aa23a" providerId="ADAL" clId="{DBBBC235-B7C2-6A4E-8622-A849D6FB4BD6}" dt="2024-02-19T14:29:56.476" v="542" actId="20577"/>
        <pc:sldMkLst>
          <pc:docMk/>
          <pc:sldMk cId="1216330895" sldId="273"/>
        </pc:sldMkLst>
        <pc:spChg chg="add mod">
          <ac:chgData name="PEACE, DELPHINE" userId="46939f23-8f26-4432-8f26-d567094aa23a" providerId="ADAL" clId="{DBBBC235-B7C2-6A4E-8622-A849D6FB4BD6}" dt="2024-02-19T14:29:56.476" v="542" actId="20577"/>
          <ac:spMkLst>
            <pc:docMk/>
            <pc:sldMk cId="1216330895" sldId="273"/>
            <ac:spMk id="13" creationId="{6807CD46-2116-664D-8EF2-5019DA95C361}"/>
          </ac:spMkLst>
        </pc:spChg>
      </pc:sldChg>
      <pc:sldChg chg="modSp">
        <pc:chgData name="PEACE, DELPHINE" userId="46939f23-8f26-4432-8f26-d567094aa23a" providerId="ADAL" clId="{DBBBC235-B7C2-6A4E-8622-A849D6FB4BD6}" dt="2024-02-20T09:53:48.156" v="705" actId="1076"/>
        <pc:sldMkLst>
          <pc:docMk/>
          <pc:sldMk cId="521301389" sldId="279"/>
        </pc:sldMkLst>
        <pc:spChg chg="mod">
          <ac:chgData name="PEACE, DELPHINE" userId="46939f23-8f26-4432-8f26-d567094aa23a" providerId="ADAL" clId="{DBBBC235-B7C2-6A4E-8622-A849D6FB4BD6}" dt="2024-02-20T09:53:48.156" v="705" actId="1076"/>
          <ac:spMkLst>
            <pc:docMk/>
            <pc:sldMk cId="521301389" sldId="279"/>
            <ac:spMk id="2" creationId="{034127B9-F9CB-2848-9441-D498947AF0E0}"/>
          </ac:spMkLst>
        </pc:spChg>
      </pc:sldChg>
      <pc:sldChg chg="modSp">
        <pc:chgData name="PEACE, DELPHINE" userId="46939f23-8f26-4432-8f26-d567094aa23a" providerId="ADAL" clId="{DBBBC235-B7C2-6A4E-8622-A849D6FB4BD6}" dt="2024-02-20T09:52:56.652" v="699" actId="20577"/>
        <pc:sldMkLst>
          <pc:docMk/>
          <pc:sldMk cId="1343809045" sldId="280"/>
        </pc:sldMkLst>
        <pc:graphicFrameChg chg="mod">
          <ac:chgData name="PEACE, DELPHINE" userId="46939f23-8f26-4432-8f26-d567094aa23a" providerId="ADAL" clId="{DBBBC235-B7C2-6A4E-8622-A849D6FB4BD6}" dt="2024-02-20T09:52:56.652" v="699" actId="20577"/>
          <ac:graphicFrameMkLst>
            <pc:docMk/>
            <pc:sldMk cId="1343809045" sldId="280"/>
            <ac:graphicFrameMk id="5" creationId="{545F1308-2B8F-A84F-9DE8-14086D7BA064}"/>
          </ac:graphicFrameMkLst>
        </pc:graphicFrameChg>
      </pc:sldChg>
      <pc:sldChg chg="modSp">
        <pc:chgData name="PEACE, DELPHINE" userId="46939f23-8f26-4432-8f26-d567094aa23a" providerId="ADAL" clId="{DBBBC235-B7C2-6A4E-8622-A849D6FB4BD6}" dt="2024-02-20T10:01:48.303" v="975" actId="20577"/>
        <pc:sldMkLst>
          <pc:docMk/>
          <pc:sldMk cId="2159393325" sldId="281"/>
        </pc:sldMkLst>
        <pc:spChg chg="mod">
          <ac:chgData name="PEACE, DELPHINE" userId="46939f23-8f26-4432-8f26-d567094aa23a" providerId="ADAL" clId="{DBBBC235-B7C2-6A4E-8622-A849D6FB4BD6}" dt="2024-02-20T10:01:48.303" v="975" actId="20577"/>
          <ac:spMkLst>
            <pc:docMk/>
            <pc:sldMk cId="2159393325" sldId="281"/>
            <ac:spMk id="3" creationId="{78B208B4-6F71-144D-9C6A-F0B1D7BBA6D2}"/>
          </ac:spMkLst>
        </pc:spChg>
      </pc:sldChg>
      <pc:sldChg chg="addSp modSp">
        <pc:chgData name="PEACE, DELPHINE" userId="46939f23-8f26-4432-8f26-d567094aa23a" providerId="ADAL" clId="{DBBBC235-B7C2-6A4E-8622-A849D6FB4BD6}" dt="2024-02-20T09:55:33.550" v="818" actId="1076"/>
        <pc:sldMkLst>
          <pc:docMk/>
          <pc:sldMk cId="3246696378" sldId="282"/>
        </pc:sldMkLst>
        <pc:spChg chg="mod">
          <ac:chgData name="PEACE, DELPHINE" userId="46939f23-8f26-4432-8f26-d567094aa23a" providerId="ADAL" clId="{DBBBC235-B7C2-6A4E-8622-A849D6FB4BD6}" dt="2024-02-20T09:55:17.975" v="817" actId="20577"/>
          <ac:spMkLst>
            <pc:docMk/>
            <pc:sldMk cId="3246696378" sldId="282"/>
            <ac:spMk id="3" creationId="{BCC2A997-593B-718A-D70A-F2FA20D63D2F}"/>
          </ac:spMkLst>
        </pc:spChg>
        <pc:spChg chg="add mod">
          <ac:chgData name="PEACE, DELPHINE" userId="46939f23-8f26-4432-8f26-d567094aa23a" providerId="ADAL" clId="{DBBBC235-B7C2-6A4E-8622-A849D6FB4BD6}" dt="2024-02-20T09:55:33.550" v="818" actId="1076"/>
          <ac:spMkLst>
            <pc:docMk/>
            <pc:sldMk cId="3246696378" sldId="282"/>
            <ac:spMk id="13" creationId="{4E9DA244-FDB0-CF42-8B78-C213AF39D53A}"/>
          </ac:spMkLst>
        </pc:spChg>
      </pc:sldChg>
      <pc:sldChg chg="addSp modSp">
        <pc:chgData name="PEACE, DELPHINE" userId="46939f23-8f26-4432-8f26-d567094aa23a" providerId="ADAL" clId="{DBBBC235-B7C2-6A4E-8622-A849D6FB4BD6}" dt="2024-02-19T10:05:40.765" v="183" actId="1076"/>
        <pc:sldMkLst>
          <pc:docMk/>
          <pc:sldMk cId="1516480996" sldId="283"/>
        </pc:sldMkLst>
        <pc:spChg chg="add mod">
          <ac:chgData name="PEACE, DELPHINE" userId="46939f23-8f26-4432-8f26-d567094aa23a" providerId="ADAL" clId="{DBBBC235-B7C2-6A4E-8622-A849D6FB4BD6}" dt="2024-02-19T10:05:40.765" v="183" actId="1076"/>
          <ac:spMkLst>
            <pc:docMk/>
            <pc:sldMk cId="1516480996" sldId="283"/>
            <ac:spMk id="13" creationId="{48052674-82CB-0348-B080-C3ACF870C95C}"/>
          </ac:spMkLst>
        </pc:spChg>
      </pc:sldChg>
      <pc:sldChg chg="addSp modSp">
        <pc:chgData name="PEACE, DELPHINE" userId="46939f23-8f26-4432-8f26-d567094aa23a" providerId="ADAL" clId="{DBBBC235-B7C2-6A4E-8622-A849D6FB4BD6}" dt="2024-02-20T09:56:08.004" v="824" actId="20577"/>
        <pc:sldMkLst>
          <pc:docMk/>
          <pc:sldMk cId="2293139911" sldId="284"/>
        </pc:sldMkLst>
        <pc:spChg chg="mod">
          <ac:chgData name="PEACE, DELPHINE" userId="46939f23-8f26-4432-8f26-d567094aa23a" providerId="ADAL" clId="{DBBBC235-B7C2-6A4E-8622-A849D6FB4BD6}" dt="2024-02-20T09:56:08.004" v="824" actId="20577"/>
          <ac:spMkLst>
            <pc:docMk/>
            <pc:sldMk cId="2293139911" sldId="284"/>
            <ac:spMk id="3" creationId="{BCC2A997-593B-718A-D70A-F2FA20D63D2F}"/>
          </ac:spMkLst>
        </pc:spChg>
        <pc:spChg chg="add mod">
          <ac:chgData name="PEACE, DELPHINE" userId="46939f23-8f26-4432-8f26-d567094aa23a" providerId="ADAL" clId="{DBBBC235-B7C2-6A4E-8622-A849D6FB4BD6}" dt="2024-02-19T10:09:27.670" v="306" actId="1076"/>
          <ac:spMkLst>
            <pc:docMk/>
            <pc:sldMk cId="2293139911" sldId="284"/>
            <ac:spMk id="13" creationId="{AED70CB9-BEB5-904E-A3A4-E82CA2CDBC06}"/>
          </ac:spMkLst>
        </pc:spChg>
      </pc:sldChg>
      <pc:sldChg chg="addSp modSp">
        <pc:chgData name="PEACE, DELPHINE" userId="46939f23-8f26-4432-8f26-d567094aa23a" providerId="ADAL" clId="{DBBBC235-B7C2-6A4E-8622-A849D6FB4BD6}" dt="2024-02-20T09:59:02.941" v="948" actId="20577"/>
        <pc:sldMkLst>
          <pc:docMk/>
          <pc:sldMk cId="2967775554" sldId="285"/>
        </pc:sldMkLst>
        <pc:spChg chg="mod">
          <ac:chgData name="PEACE, DELPHINE" userId="46939f23-8f26-4432-8f26-d567094aa23a" providerId="ADAL" clId="{DBBBC235-B7C2-6A4E-8622-A849D6FB4BD6}" dt="2024-02-20T09:59:02.941" v="948" actId="20577"/>
          <ac:spMkLst>
            <pc:docMk/>
            <pc:sldMk cId="2967775554" sldId="285"/>
            <ac:spMk id="3" creationId="{BCC2A997-593B-718A-D70A-F2FA20D63D2F}"/>
          </ac:spMkLst>
        </pc:spChg>
        <pc:spChg chg="add mod">
          <ac:chgData name="PEACE, DELPHINE" userId="46939f23-8f26-4432-8f26-d567094aa23a" providerId="ADAL" clId="{DBBBC235-B7C2-6A4E-8622-A849D6FB4BD6}" dt="2024-02-19T10:05:51.524" v="187" actId="20577"/>
          <ac:spMkLst>
            <pc:docMk/>
            <pc:sldMk cId="2967775554" sldId="285"/>
            <ac:spMk id="13" creationId="{6EDDC6E7-4E30-1642-8FCC-8B51A199A452}"/>
          </ac:spMkLst>
        </pc:spChg>
      </pc:sldChg>
      <pc:sldChg chg="addSp modSp del">
        <pc:chgData name="PEACE, DELPHINE" userId="46939f23-8f26-4432-8f26-d567094aa23a" providerId="ADAL" clId="{DBBBC235-B7C2-6A4E-8622-A849D6FB4BD6}" dt="2024-02-19T14:35:27.595" v="595" actId="2696"/>
        <pc:sldMkLst>
          <pc:docMk/>
          <pc:sldMk cId="4280695129" sldId="286"/>
        </pc:sldMkLst>
        <pc:spChg chg="mod">
          <ac:chgData name="PEACE, DELPHINE" userId="46939f23-8f26-4432-8f26-d567094aa23a" providerId="ADAL" clId="{DBBBC235-B7C2-6A4E-8622-A849D6FB4BD6}" dt="2024-02-19T14:34:51.787" v="594" actId="20577"/>
          <ac:spMkLst>
            <pc:docMk/>
            <pc:sldMk cId="4280695129" sldId="286"/>
            <ac:spMk id="3" creationId="{BCC2A997-593B-718A-D70A-F2FA20D63D2F}"/>
          </ac:spMkLst>
        </pc:spChg>
        <pc:spChg chg="add mod">
          <ac:chgData name="PEACE, DELPHINE" userId="46939f23-8f26-4432-8f26-d567094aa23a" providerId="ADAL" clId="{DBBBC235-B7C2-6A4E-8622-A849D6FB4BD6}" dt="2024-02-19T10:05:58.825" v="193" actId="20577"/>
          <ac:spMkLst>
            <pc:docMk/>
            <pc:sldMk cId="4280695129" sldId="286"/>
            <ac:spMk id="13" creationId="{382A5879-3541-1C47-93B9-A1B1FF59D6E0}"/>
          </ac:spMkLst>
        </pc:spChg>
      </pc:sldChg>
      <pc:sldChg chg="addSp modSp">
        <pc:chgData name="PEACE, DELPHINE" userId="46939f23-8f26-4432-8f26-d567094aa23a" providerId="ADAL" clId="{DBBBC235-B7C2-6A4E-8622-A849D6FB4BD6}" dt="2024-02-20T09:57:15.227" v="857" actId="20577"/>
        <pc:sldMkLst>
          <pc:docMk/>
          <pc:sldMk cId="3693200780" sldId="287"/>
        </pc:sldMkLst>
        <pc:spChg chg="mod">
          <ac:chgData name="PEACE, DELPHINE" userId="46939f23-8f26-4432-8f26-d567094aa23a" providerId="ADAL" clId="{DBBBC235-B7C2-6A4E-8622-A849D6FB4BD6}" dt="2024-02-20T09:57:15.227" v="857" actId="20577"/>
          <ac:spMkLst>
            <pc:docMk/>
            <pc:sldMk cId="3693200780" sldId="287"/>
            <ac:spMk id="3" creationId="{BCC2A997-593B-718A-D70A-F2FA20D63D2F}"/>
          </ac:spMkLst>
        </pc:spChg>
        <pc:spChg chg="add mod">
          <ac:chgData name="PEACE, DELPHINE" userId="46939f23-8f26-4432-8f26-d567094aa23a" providerId="ADAL" clId="{DBBBC235-B7C2-6A4E-8622-A849D6FB4BD6}" dt="2024-02-19T10:06:07.814" v="196" actId="20577"/>
          <ac:spMkLst>
            <pc:docMk/>
            <pc:sldMk cId="3693200780" sldId="287"/>
            <ac:spMk id="13" creationId="{C2342704-B291-764E-B2F1-2366421CCA77}"/>
          </ac:spMkLst>
        </pc:spChg>
      </pc:sldChg>
      <pc:sldChg chg="addSp delSp modSp">
        <pc:chgData name="PEACE, DELPHINE" userId="46939f23-8f26-4432-8f26-d567094aa23a" providerId="ADAL" clId="{DBBBC235-B7C2-6A4E-8622-A849D6FB4BD6}" dt="2024-02-20T09:57:17.615" v="858" actId="20577"/>
        <pc:sldMkLst>
          <pc:docMk/>
          <pc:sldMk cId="428386938" sldId="288"/>
        </pc:sldMkLst>
        <pc:spChg chg="mod">
          <ac:chgData name="PEACE, DELPHINE" userId="46939f23-8f26-4432-8f26-d567094aa23a" providerId="ADAL" clId="{DBBBC235-B7C2-6A4E-8622-A849D6FB4BD6}" dt="2024-02-20T09:57:17.615" v="858" actId="20577"/>
          <ac:spMkLst>
            <pc:docMk/>
            <pc:sldMk cId="428386938" sldId="288"/>
            <ac:spMk id="3" creationId="{BCC2A997-593B-718A-D70A-F2FA20D63D2F}"/>
          </ac:spMkLst>
        </pc:spChg>
        <pc:spChg chg="add mod">
          <ac:chgData name="PEACE, DELPHINE" userId="46939f23-8f26-4432-8f26-d567094aa23a" providerId="ADAL" clId="{DBBBC235-B7C2-6A4E-8622-A849D6FB4BD6}" dt="2024-02-19T10:07:18.705" v="245" actId="1076"/>
          <ac:spMkLst>
            <pc:docMk/>
            <pc:sldMk cId="428386938" sldId="288"/>
            <ac:spMk id="14" creationId="{B4989B2D-7DBD-F64E-8A8B-3BD53E32FB78}"/>
          </ac:spMkLst>
        </pc:spChg>
        <pc:graphicFrameChg chg="del">
          <ac:chgData name="PEACE, DELPHINE" userId="46939f23-8f26-4432-8f26-d567094aa23a" providerId="ADAL" clId="{DBBBC235-B7C2-6A4E-8622-A849D6FB4BD6}" dt="2024-02-19T10:07:00.164" v="236" actId="478"/>
          <ac:graphicFrameMkLst>
            <pc:docMk/>
            <pc:sldMk cId="428386938" sldId="288"/>
            <ac:graphicFrameMk id="4" creationId="{F9AB0B7D-26CD-AD4A-973F-586326C500A0}"/>
          </ac:graphicFrameMkLst>
        </pc:graphicFrameChg>
      </pc:sldChg>
      <pc:sldChg chg="addSp modSp">
        <pc:chgData name="PEACE, DELPHINE" userId="46939f23-8f26-4432-8f26-d567094aa23a" providerId="ADAL" clId="{DBBBC235-B7C2-6A4E-8622-A849D6FB4BD6}" dt="2024-02-19T14:36:40.678" v="628" actId="20577"/>
        <pc:sldMkLst>
          <pc:docMk/>
          <pc:sldMk cId="1293023151" sldId="289"/>
        </pc:sldMkLst>
        <pc:spChg chg="mod">
          <ac:chgData name="PEACE, DELPHINE" userId="46939f23-8f26-4432-8f26-d567094aa23a" providerId="ADAL" clId="{DBBBC235-B7C2-6A4E-8622-A849D6FB4BD6}" dt="2024-02-19T14:36:40.678" v="628" actId="20577"/>
          <ac:spMkLst>
            <pc:docMk/>
            <pc:sldMk cId="1293023151" sldId="289"/>
            <ac:spMk id="3" creationId="{BCC2A997-593B-718A-D70A-F2FA20D63D2F}"/>
          </ac:spMkLst>
        </pc:spChg>
        <pc:spChg chg="add mod">
          <ac:chgData name="PEACE, DELPHINE" userId="46939f23-8f26-4432-8f26-d567094aa23a" providerId="ADAL" clId="{DBBBC235-B7C2-6A4E-8622-A849D6FB4BD6}" dt="2024-02-19T10:07:53.228" v="261" actId="20577"/>
          <ac:spMkLst>
            <pc:docMk/>
            <pc:sldMk cId="1293023151" sldId="289"/>
            <ac:spMk id="13" creationId="{FF5CE94F-877E-0448-9F58-0C01524920E5}"/>
          </ac:spMkLst>
        </pc:spChg>
      </pc:sldChg>
      <pc:sldChg chg="addSp modSp">
        <pc:chgData name="PEACE, DELPHINE" userId="46939f23-8f26-4432-8f26-d567094aa23a" providerId="ADAL" clId="{DBBBC235-B7C2-6A4E-8622-A849D6FB4BD6}" dt="2024-02-20T10:00:09.357" v="965" actId="1076"/>
        <pc:sldMkLst>
          <pc:docMk/>
          <pc:sldMk cId="1214632929" sldId="290"/>
        </pc:sldMkLst>
        <pc:spChg chg="mod">
          <ac:chgData name="PEACE, DELPHINE" userId="46939f23-8f26-4432-8f26-d567094aa23a" providerId="ADAL" clId="{DBBBC235-B7C2-6A4E-8622-A849D6FB4BD6}" dt="2024-02-20T09:59:38.469" v="949"/>
          <ac:spMkLst>
            <pc:docMk/>
            <pc:sldMk cId="1214632929" sldId="290"/>
            <ac:spMk id="3" creationId="{BCC2A997-593B-718A-D70A-F2FA20D63D2F}"/>
          </ac:spMkLst>
        </pc:spChg>
        <pc:spChg chg="add mod">
          <ac:chgData name="PEACE, DELPHINE" userId="46939f23-8f26-4432-8f26-d567094aa23a" providerId="ADAL" clId="{DBBBC235-B7C2-6A4E-8622-A849D6FB4BD6}" dt="2024-02-20T10:00:09.357" v="965" actId="1076"/>
          <ac:spMkLst>
            <pc:docMk/>
            <pc:sldMk cId="1214632929" sldId="290"/>
            <ac:spMk id="13" creationId="{638F8730-EA7E-2F44-9070-190EFBBEBD6B}"/>
          </ac:spMkLst>
        </pc:spChg>
        <pc:spChg chg="add mod">
          <ac:chgData name="PEACE, DELPHINE" userId="46939f23-8f26-4432-8f26-d567094aa23a" providerId="ADAL" clId="{DBBBC235-B7C2-6A4E-8622-A849D6FB4BD6}" dt="2024-02-20T10:00:06.206" v="964" actId="1076"/>
          <ac:spMkLst>
            <pc:docMk/>
            <pc:sldMk cId="1214632929" sldId="290"/>
            <ac:spMk id="14" creationId="{5B03EBFC-11CC-7C4C-B624-1CDE1D55717E}"/>
          </ac:spMkLst>
        </pc:spChg>
        <pc:picChg chg="add mod">
          <ac:chgData name="PEACE, DELPHINE" userId="46939f23-8f26-4432-8f26-d567094aa23a" providerId="ADAL" clId="{DBBBC235-B7C2-6A4E-8622-A849D6FB4BD6}" dt="2024-02-20T10:00:06.206" v="964" actId="1076"/>
          <ac:picMkLst>
            <pc:docMk/>
            <pc:sldMk cId="1214632929" sldId="290"/>
            <ac:picMk id="15" creationId="{519A0F37-F840-A24B-A7CB-7EC31FFD1943}"/>
          </ac:picMkLst>
        </pc:picChg>
      </pc:sldChg>
      <pc:sldChg chg="addSp delSp modSp del">
        <pc:chgData name="PEACE, DELPHINE" userId="46939f23-8f26-4432-8f26-d567094aa23a" providerId="ADAL" clId="{DBBBC235-B7C2-6A4E-8622-A849D6FB4BD6}" dt="2024-02-20T10:00:11.275" v="966" actId="2696"/>
        <pc:sldMkLst>
          <pc:docMk/>
          <pc:sldMk cId="1979897123" sldId="291"/>
        </pc:sldMkLst>
        <pc:spChg chg="mod">
          <ac:chgData name="PEACE, DELPHINE" userId="46939f23-8f26-4432-8f26-d567094aa23a" providerId="ADAL" clId="{DBBBC235-B7C2-6A4E-8622-A849D6FB4BD6}" dt="2024-02-19T10:08:42.890" v="272" actId="20577"/>
          <ac:spMkLst>
            <pc:docMk/>
            <pc:sldMk cId="1979897123" sldId="291"/>
            <ac:spMk id="3" creationId="{BCC2A997-593B-718A-D70A-F2FA20D63D2F}"/>
          </ac:spMkLst>
        </pc:spChg>
        <pc:spChg chg="add mod">
          <ac:chgData name="PEACE, DELPHINE" userId="46939f23-8f26-4432-8f26-d567094aa23a" providerId="ADAL" clId="{DBBBC235-B7C2-6A4E-8622-A849D6FB4BD6}" dt="2024-02-19T10:08:59.764" v="283" actId="14100"/>
          <ac:spMkLst>
            <pc:docMk/>
            <pc:sldMk cId="1979897123" sldId="291"/>
            <ac:spMk id="11" creationId="{4AEC5097-8D29-734C-8071-005B532290CB}"/>
          </ac:spMkLst>
        </pc:spChg>
        <pc:picChg chg="del">
          <ac:chgData name="PEACE, DELPHINE" userId="46939f23-8f26-4432-8f26-d567094aa23a" providerId="ADAL" clId="{DBBBC235-B7C2-6A4E-8622-A849D6FB4BD6}" dt="2024-02-19T09:57:21.389" v="135" actId="478"/>
          <ac:picMkLst>
            <pc:docMk/>
            <pc:sldMk cId="1979897123" sldId="291"/>
            <ac:picMk id="5" creationId="{2F385664-96C4-1440-88CE-5747CF0ACFE1}"/>
          </ac:picMkLst>
        </pc:picChg>
      </pc:sldChg>
      <pc:sldChg chg="addSp modSp">
        <pc:chgData name="PEACE, DELPHINE" userId="46939f23-8f26-4432-8f26-d567094aa23a" providerId="ADAL" clId="{DBBBC235-B7C2-6A4E-8622-A849D6FB4BD6}" dt="2024-02-20T09:58:22.394" v="861" actId="20577"/>
        <pc:sldMkLst>
          <pc:docMk/>
          <pc:sldMk cId="402327924" sldId="292"/>
        </pc:sldMkLst>
        <pc:spChg chg="mod">
          <ac:chgData name="PEACE, DELPHINE" userId="46939f23-8f26-4432-8f26-d567094aa23a" providerId="ADAL" clId="{DBBBC235-B7C2-6A4E-8622-A849D6FB4BD6}" dt="2024-02-20T09:58:22.394" v="861" actId="20577"/>
          <ac:spMkLst>
            <pc:docMk/>
            <pc:sldMk cId="402327924" sldId="292"/>
            <ac:spMk id="3" creationId="{BCC2A997-593B-718A-D70A-F2FA20D63D2F}"/>
          </ac:spMkLst>
        </pc:spChg>
        <pc:spChg chg="add mod">
          <ac:chgData name="PEACE, DELPHINE" userId="46939f23-8f26-4432-8f26-d567094aa23a" providerId="ADAL" clId="{DBBBC235-B7C2-6A4E-8622-A849D6FB4BD6}" dt="2024-02-19T10:09:43.423" v="307" actId="1076"/>
          <ac:spMkLst>
            <pc:docMk/>
            <pc:sldMk cId="402327924" sldId="292"/>
            <ac:spMk id="13" creationId="{684FF7DB-1575-0E45-8C1D-8CDC3F7F8169}"/>
          </ac:spMkLst>
        </pc:spChg>
      </pc:sldChg>
      <pc:sldChg chg="addSp modSp">
        <pc:chgData name="PEACE, DELPHINE" userId="46939f23-8f26-4432-8f26-d567094aa23a" providerId="ADAL" clId="{DBBBC235-B7C2-6A4E-8622-A849D6FB4BD6}" dt="2024-02-19T14:39:03.567" v="651" actId="20577"/>
        <pc:sldMkLst>
          <pc:docMk/>
          <pc:sldMk cId="2354876839" sldId="293"/>
        </pc:sldMkLst>
        <pc:spChg chg="mod">
          <ac:chgData name="PEACE, DELPHINE" userId="46939f23-8f26-4432-8f26-d567094aa23a" providerId="ADAL" clId="{DBBBC235-B7C2-6A4E-8622-A849D6FB4BD6}" dt="2024-02-19T14:39:03.567" v="651" actId="20577"/>
          <ac:spMkLst>
            <pc:docMk/>
            <pc:sldMk cId="2354876839" sldId="293"/>
            <ac:spMk id="3" creationId="{BCC2A997-593B-718A-D70A-F2FA20D63D2F}"/>
          </ac:spMkLst>
        </pc:spChg>
        <pc:spChg chg="add mod">
          <ac:chgData name="PEACE, DELPHINE" userId="46939f23-8f26-4432-8f26-d567094aa23a" providerId="ADAL" clId="{DBBBC235-B7C2-6A4E-8622-A849D6FB4BD6}" dt="2024-02-19T10:10:08.663" v="334" actId="1076"/>
          <ac:spMkLst>
            <pc:docMk/>
            <pc:sldMk cId="2354876839" sldId="293"/>
            <ac:spMk id="15" creationId="{AEBCEF28-506A-E74F-AB1E-57E7FD504E6C}"/>
          </ac:spMkLst>
        </pc:spChg>
      </pc:sldChg>
      <pc:sldChg chg="addSp modSp">
        <pc:chgData name="PEACE, DELPHINE" userId="46939f23-8f26-4432-8f26-d567094aa23a" providerId="ADAL" clId="{DBBBC235-B7C2-6A4E-8622-A849D6FB4BD6}" dt="2024-02-19T14:40:59.574" v="679" actId="20577"/>
        <pc:sldMkLst>
          <pc:docMk/>
          <pc:sldMk cId="421591856" sldId="294"/>
        </pc:sldMkLst>
        <pc:spChg chg="mod">
          <ac:chgData name="PEACE, DELPHINE" userId="46939f23-8f26-4432-8f26-d567094aa23a" providerId="ADAL" clId="{DBBBC235-B7C2-6A4E-8622-A849D6FB4BD6}" dt="2024-02-19T14:40:59.574" v="679" actId="20577"/>
          <ac:spMkLst>
            <pc:docMk/>
            <pc:sldMk cId="421591856" sldId="294"/>
            <ac:spMk id="3" creationId="{BCC2A997-593B-718A-D70A-F2FA20D63D2F}"/>
          </ac:spMkLst>
        </pc:spChg>
        <pc:spChg chg="mod">
          <ac:chgData name="PEACE, DELPHINE" userId="46939f23-8f26-4432-8f26-d567094aa23a" providerId="ADAL" clId="{DBBBC235-B7C2-6A4E-8622-A849D6FB4BD6}" dt="2024-02-19T14:40:20.772" v="675" actId="1076"/>
          <ac:spMkLst>
            <pc:docMk/>
            <pc:sldMk cId="421591856" sldId="294"/>
            <ac:spMk id="7" creationId="{2FC830C8-25DC-A147-A770-77B693BD78C1}"/>
          </ac:spMkLst>
        </pc:spChg>
        <pc:spChg chg="mod">
          <ac:chgData name="PEACE, DELPHINE" userId="46939f23-8f26-4432-8f26-d567094aa23a" providerId="ADAL" clId="{DBBBC235-B7C2-6A4E-8622-A849D6FB4BD6}" dt="2024-02-19T14:40:24.690" v="676" actId="1076"/>
          <ac:spMkLst>
            <pc:docMk/>
            <pc:sldMk cId="421591856" sldId="294"/>
            <ac:spMk id="11" creationId="{5F5CEE21-AEAE-834E-B2D6-AA48199B03B5}"/>
          </ac:spMkLst>
        </pc:spChg>
        <pc:spChg chg="add mod">
          <ac:chgData name="PEACE, DELPHINE" userId="46939f23-8f26-4432-8f26-d567094aa23a" providerId="ADAL" clId="{DBBBC235-B7C2-6A4E-8622-A849D6FB4BD6}" dt="2024-02-19T14:40:17.755" v="674" actId="1076"/>
          <ac:spMkLst>
            <pc:docMk/>
            <pc:sldMk cId="421591856" sldId="294"/>
            <ac:spMk id="15" creationId="{453DB774-23C0-AE4D-BBF6-2927C5EE1D78}"/>
          </ac:spMkLst>
        </pc:spChg>
        <pc:picChg chg="mod">
          <ac:chgData name="PEACE, DELPHINE" userId="46939f23-8f26-4432-8f26-d567094aa23a" providerId="ADAL" clId="{DBBBC235-B7C2-6A4E-8622-A849D6FB4BD6}" dt="2024-02-19T14:40:17.755" v="674" actId="1076"/>
          <ac:picMkLst>
            <pc:docMk/>
            <pc:sldMk cId="421591856" sldId="294"/>
            <ac:picMk id="9" creationId="{670D06FA-A849-694F-9252-97D8A5EFA5A0}"/>
          </ac:picMkLst>
        </pc:picChg>
        <pc:picChg chg="mod">
          <ac:chgData name="PEACE, DELPHINE" userId="46939f23-8f26-4432-8f26-d567094aa23a" providerId="ADAL" clId="{DBBBC235-B7C2-6A4E-8622-A849D6FB4BD6}" dt="2024-02-19T14:40:24.690" v="676" actId="1076"/>
          <ac:picMkLst>
            <pc:docMk/>
            <pc:sldMk cId="421591856" sldId="294"/>
            <ac:picMk id="10" creationId="{76E84C11-0DAB-1348-B38B-BCBF5F1A8015}"/>
          </ac:picMkLst>
        </pc:picChg>
      </pc:sldChg>
      <pc:sldChg chg="modSp">
        <pc:chgData name="PEACE, DELPHINE" userId="46939f23-8f26-4432-8f26-d567094aa23a" providerId="ADAL" clId="{DBBBC235-B7C2-6A4E-8622-A849D6FB4BD6}" dt="2024-02-19T14:41:07.016" v="680" actId="20577"/>
        <pc:sldMkLst>
          <pc:docMk/>
          <pc:sldMk cId="2179642873" sldId="295"/>
        </pc:sldMkLst>
        <pc:spChg chg="mod">
          <ac:chgData name="PEACE, DELPHINE" userId="46939f23-8f26-4432-8f26-d567094aa23a" providerId="ADAL" clId="{DBBBC235-B7C2-6A4E-8622-A849D6FB4BD6}" dt="2024-02-19T14:41:07.016" v="680" actId="20577"/>
          <ac:spMkLst>
            <pc:docMk/>
            <pc:sldMk cId="2179642873" sldId="295"/>
            <ac:spMk id="2" creationId="{034127B9-F9CB-2848-9441-D498947AF0E0}"/>
          </ac:spMkLst>
        </pc:spChg>
      </pc:sldChg>
      <pc:sldChg chg="add del setBg">
        <pc:chgData name="PEACE, DELPHINE" userId="46939f23-8f26-4432-8f26-d567094aa23a" providerId="ADAL" clId="{DBBBC235-B7C2-6A4E-8622-A849D6FB4BD6}" dt="2024-02-19T09:58:29.625" v="137"/>
        <pc:sldMkLst>
          <pc:docMk/>
          <pc:sldMk cId="212634346" sldId="296"/>
        </pc:sldMkLst>
      </pc:sldChg>
      <pc:sldChg chg="modSp add">
        <pc:chgData name="PEACE, DELPHINE" userId="46939f23-8f26-4432-8f26-d567094aa23a" providerId="ADAL" clId="{DBBBC235-B7C2-6A4E-8622-A849D6FB4BD6}" dt="2024-02-19T09:58:36.113" v="151" actId="1076"/>
        <pc:sldMkLst>
          <pc:docMk/>
          <pc:sldMk cId="2419954695" sldId="296"/>
        </pc:sldMkLst>
        <pc:spChg chg="mod">
          <ac:chgData name="PEACE, DELPHINE" userId="46939f23-8f26-4432-8f26-d567094aa23a" providerId="ADAL" clId="{DBBBC235-B7C2-6A4E-8622-A849D6FB4BD6}" dt="2024-02-19T09:58:36.113" v="151" actId="1076"/>
          <ac:spMkLst>
            <pc:docMk/>
            <pc:sldMk cId="2419954695" sldId="296"/>
            <ac:spMk id="2" creationId="{034127B9-F9CB-2848-9441-D498947AF0E0}"/>
          </ac:spMkLst>
        </pc:spChg>
      </pc:sldChg>
      <pc:sldChg chg="add del setBg">
        <pc:chgData name="PEACE, DELPHINE" userId="46939f23-8f26-4432-8f26-d567094aa23a" providerId="ADAL" clId="{DBBBC235-B7C2-6A4E-8622-A849D6FB4BD6}" dt="2024-02-19T10:05:22.175" v="171"/>
        <pc:sldMkLst>
          <pc:docMk/>
          <pc:sldMk cId="3628091732" sldId="297"/>
        </pc:sldMkLst>
      </pc:sldChg>
      <pc:sldChg chg="modSp add">
        <pc:chgData name="PEACE, DELPHINE" userId="46939f23-8f26-4432-8f26-d567094aa23a" providerId="ADAL" clId="{DBBBC235-B7C2-6A4E-8622-A849D6FB4BD6}" dt="2024-02-19T10:05:25.367" v="182" actId="20577"/>
        <pc:sldMkLst>
          <pc:docMk/>
          <pc:sldMk cId="3994062780" sldId="297"/>
        </pc:sldMkLst>
        <pc:spChg chg="mod">
          <ac:chgData name="PEACE, DELPHINE" userId="46939f23-8f26-4432-8f26-d567094aa23a" providerId="ADAL" clId="{DBBBC235-B7C2-6A4E-8622-A849D6FB4BD6}" dt="2024-02-19T10:05:25.367" v="182" actId="20577"/>
          <ac:spMkLst>
            <pc:docMk/>
            <pc:sldMk cId="3994062780" sldId="297"/>
            <ac:spMk id="2" creationId="{034127B9-F9CB-2848-9441-D498947AF0E0}"/>
          </ac:spMkLst>
        </pc:spChg>
      </pc:sldChg>
      <pc:sldChg chg="modSp add">
        <pc:chgData name="PEACE, DELPHINE" userId="46939f23-8f26-4432-8f26-d567094aa23a" providerId="ADAL" clId="{DBBBC235-B7C2-6A4E-8622-A849D6FB4BD6}" dt="2024-02-19T10:07:33.607" v="250" actId="20577"/>
        <pc:sldMkLst>
          <pc:docMk/>
          <pc:sldMk cId="3507763761" sldId="298"/>
        </pc:sldMkLst>
        <pc:spChg chg="mod">
          <ac:chgData name="PEACE, DELPHINE" userId="46939f23-8f26-4432-8f26-d567094aa23a" providerId="ADAL" clId="{DBBBC235-B7C2-6A4E-8622-A849D6FB4BD6}" dt="2024-02-19T10:07:33.607" v="250" actId="20577"/>
          <ac:spMkLst>
            <pc:docMk/>
            <pc:sldMk cId="3507763761" sldId="298"/>
            <ac:spMk id="2" creationId="{034127B9-F9CB-2848-9441-D498947AF0E0}"/>
          </ac:spMkLst>
        </pc:spChg>
      </pc:sldChg>
      <pc:sldChg chg="add del setBg">
        <pc:chgData name="PEACE, DELPHINE" userId="46939f23-8f26-4432-8f26-d567094aa23a" providerId="ADAL" clId="{DBBBC235-B7C2-6A4E-8622-A849D6FB4BD6}" dt="2024-02-19T10:07:31.508" v="247"/>
        <pc:sldMkLst>
          <pc:docMk/>
          <pc:sldMk cId="4218914684" sldId="29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02F41A-7653-D640-AB88-758FF91DB35D}" type="doc">
      <dgm:prSet loTypeId="urn:microsoft.com/office/officeart/2005/8/layout/hProcess9" loCatId="process" qsTypeId="urn:microsoft.com/office/officeart/2005/8/quickstyle/simple1" qsCatId="simple" csTypeId="urn:microsoft.com/office/officeart/2005/8/colors/accent1_3" csCatId="accent1" phldr="1"/>
      <dgm:spPr/>
      <dgm:t>
        <a:bodyPr/>
        <a:lstStyle/>
        <a:p>
          <a:endParaRPr lang="en-US"/>
        </a:p>
      </dgm:t>
    </dgm:pt>
    <dgm:pt modelId="{66F5488A-9107-4340-9C70-4E514D432F52}">
      <dgm:prSet/>
      <dgm:spPr/>
      <dgm:t>
        <a:bodyPr/>
        <a:lstStyle/>
        <a:p>
          <a:r>
            <a:rPr lang="en-GB" dirty="0"/>
            <a:t>Introduction</a:t>
          </a:r>
          <a:br>
            <a:rPr lang="en-GB" dirty="0"/>
          </a:br>
          <a:r>
            <a:rPr lang="en-GB" dirty="0"/>
            <a:t> 5 minutes </a:t>
          </a:r>
        </a:p>
      </dgm:t>
    </dgm:pt>
    <dgm:pt modelId="{FCFAF091-3766-6849-B17E-24FFCA095F8B}" type="parTrans" cxnId="{ADDC16AC-199E-CF46-8CE7-8E45653A7A85}">
      <dgm:prSet/>
      <dgm:spPr/>
      <dgm:t>
        <a:bodyPr/>
        <a:lstStyle/>
        <a:p>
          <a:endParaRPr lang="en-US"/>
        </a:p>
      </dgm:t>
    </dgm:pt>
    <dgm:pt modelId="{D5ED4BE9-B7EC-FB47-A4C6-96620999DD51}" type="sibTrans" cxnId="{ADDC16AC-199E-CF46-8CE7-8E45653A7A85}">
      <dgm:prSet/>
      <dgm:spPr/>
      <dgm:t>
        <a:bodyPr/>
        <a:lstStyle/>
        <a:p>
          <a:endParaRPr lang="en-US"/>
        </a:p>
      </dgm:t>
    </dgm:pt>
    <dgm:pt modelId="{3FDDF646-40EA-C649-9DDE-B84BE4F40D8C}">
      <dgm:prSet/>
      <dgm:spPr/>
      <dgm:t>
        <a:bodyPr/>
        <a:lstStyle/>
        <a:p>
          <a:r>
            <a:rPr lang="en-GB" dirty="0"/>
            <a:t>Video activity 1: fictional panel video</a:t>
          </a:r>
        </a:p>
        <a:p>
          <a:r>
            <a:rPr lang="en-GB" dirty="0"/>
            <a:t>20 minutes </a:t>
          </a:r>
        </a:p>
      </dgm:t>
    </dgm:pt>
    <dgm:pt modelId="{B0D69D65-080A-1A41-A92E-891A11099CC0}" type="parTrans" cxnId="{CB384CB0-03C6-0040-BCF8-0782CFC21CEF}">
      <dgm:prSet/>
      <dgm:spPr/>
      <dgm:t>
        <a:bodyPr/>
        <a:lstStyle/>
        <a:p>
          <a:endParaRPr lang="en-US"/>
        </a:p>
      </dgm:t>
    </dgm:pt>
    <dgm:pt modelId="{54B80FCD-0F9C-8F4E-8573-05B380BDCFBD}" type="sibTrans" cxnId="{CB384CB0-03C6-0040-BCF8-0782CFC21CEF}">
      <dgm:prSet/>
      <dgm:spPr/>
      <dgm:t>
        <a:bodyPr/>
        <a:lstStyle/>
        <a:p>
          <a:endParaRPr lang="en-US"/>
        </a:p>
      </dgm:t>
    </dgm:pt>
    <dgm:pt modelId="{A2295CE4-F655-6740-BA91-BAD3C36E881B}">
      <dgm:prSet/>
      <dgm:spPr/>
      <dgm:t>
        <a:bodyPr/>
        <a:lstStyle/>
        <a:p>
          <a:r>
            <a:rPr lang="en-GB" dirty="0"/>
            <a:t>Video activity 2: young people’s reactions</a:t>
          </a:r>
        </a:p>
        <a:p>
          <a:r>
            <a:rPr lang="en-GB" dirty="0"/>
            <a:t>25 minutes</a:t>
          </a:r>
        </a:p>
      </dgm:t>
    </dgm:pt>
    <dgm:pt modelId="{52AD2FC3-985D-7B42-B70A-B3467BD5D1E8}" type="parTrans" cxnId="{B329F792-DF95-924E-A79C-564A01014E42}">
      <dgm:prSet/>
      <dgm:spPr/>
      <dgm:t>
        <a:bodyPr/>
        <a:lstStyle/>
        <a:p>
          <a:endParaRPr lang="en-US"/>
        </a:p>
      </dgm:t>
    </dgm:pt>
    <dgm:pt modelId="{A6882DE9-ADCB-4C4A-B01F-DCE3048FD987}" type="sibTrans" cxnId="{B329F792-DF95-924E-A79C-564A01014E42}">
      <dgm:prSet/>
      <dgm:spPr/>
      <dgm:t>
        <a:bodyPr/>
        <a:lstStyle/>
        <a:p>
          <a:endParaRPr lang="en-US"/>
        </a:p>
      </dgm:t>
    </dgm:pt>
    <dgm:pt modelId="{524F5232-15FC-234E-84A9-5F50FB5E2280}">
      <dgm:prSet/>
      <dgm:spPr/>
      <dgm:t>
        <a:bodyPr/>
        <a:lstStyle/>
        <a:p>
          <a:r>
            <a:rPr lang="en-GB" dirty="0"/>
            <a:t>Next steps  </a:t>
          </a:r>
        </a:p>
        <a:p>
          <a:r>
            <a:rPr lang="en-GB" dirty="0"/>
            <a:t>10 minutes </a:t>
          </a:r>
        </a:p>
      </dgm:t>
    </dgm:pt>
    <dgm:pt modelId="{4DC4E8F2-D74A-3F44-AB14-13F1F3280E63}" type="parTrans" cxnId="{D6D30030-C554-F346-B757-FE72BA7FEC23}">
      <dgm:prSet/>
      <dgm:spPr/>
      <dgm:t>
        <a:bodyPr/>
        <a:lstStyle/>
        <a:p>
          <a:endParaRPr lang="en-US"/>
        </a:p>
      </dgm:t>
    </dgm:pt>
    <dgm:pt modelId="{E339D0E0-094B-2048-9123-0DF8EF02F37D}" type="sibTrans" cxnId="{D6D30030-C554-F346-B757-FE72BA7FEC23}">
      <dgm:prSet/>
      <dgm:spPr/>
      <dgm:t>
        <a:bodyPr/>
        <a:lstStyle/>
        <a:p>
          <a:endParaRPr lang="en-US"/>
        </a:p>
      </dgm:t>
    </dgm:pt>
    <dgm:pt modelId="{4076D3B0-CC6A-4B40-B683-AA329D49494B}" type="pres">
      <dgm:prSet presAssocID="{6002F41A-7653-D640-AB88-758FF91DB35D}" presName="CompostProcess" presStyleCnt="0">
        <dgm:presLayoutVars>
          <dgm:dir/>
          <dgm:resizeHandles val="exact"/>
        </dgm:presLayoutVars>
      </dgm:prSet>
      <dgm:spPr/>
    </dgm:pt>
    <dgm:pt modelId="{AC4CC9E5-D57E-E24D-A930-3CFD41A2D337}" type="pres">
      <dgm:prSet presAssocID="{6002F41A-7653-D640-AB88-758FF91DB35D}" presName="arrow" presStyleLbl="bgShp" presStyleIdx="0" presStyleCnt="1" custLinFactNeighborX="2123" custLinFactNeighborY="-2023"/>
      <dgm:spPr/>
    </dgm:pt>
    <dgm:pt modelId="{AB5FF8DE-BA10-8E41-80A4-DF903B2C682E}" type="pres">
      <dgm:prSet presAssocID="{6002F41A-7653-D640-AB88-758FF91DB35D}" presName="linearProcess" presStyleCnt="0"/>
      <dgm:spPr/>
    </dgm:pt>
    <dgm:pt modelId="{B3DE4DEF-9504-7344-9CE4-BC3347A73DFD}" type="pres">
      <dgm:prSet presAssocID="{66F5488A-9107-4340-9C70-4E514D432F52}" presName="textNode" presStyleLbl="node1" presStyleIdx="0" presStyleCnt="4">
        <dgm:presLayoutVars>
          <dgm:bulletEnabled val="1"/>
        </dgm:presLayoutVars>
      </dgm:prSet>
      <dgm:spPr/>
    </dgm:pt>
    <dgm:pt modelId="{EAD422B0-2FCD-E94E-8B37-4D9F034FBF47}" type="pres">
      <dgm:prSet presAssocID="{D5ED4BE9-B7EC-FB47-A4C6-96620999DD51}" presName="sibTrans" presStyleCnt="0"/>
      <dgm:spPr/>
    </dgm:pt>
    <dgm:pt modelId="{A2798F75-8C90-A34B-A32E-892D42BEB20A}" type="pres">
      <dgm:prSet presAssocID="{3FDDF646-40EA-C649-9DDE-B84BE4F40D8C}" presName="textNode" presStyleLbl="node1" presStyleIdx="1" presStyleCnt="4">
        <dgm:presLayoutVars>
          <dgm:bulletEnabled val="1"/>
        </dgm:presLayoutVars>
      </dgm:prSet>
      <dgm:spPr/>
    </dgm:pt>
    <dgm:pt modelId="{1C8A1EA7-D5A8-AE43-B847-17543064FBDC}" type="pres">
      <dgm:prSet presAssocID="{54B80FCD-0F9C-8F4E-8573-05B380BDCFBD}" presName="sibTrans" presStyleCnt="0"/>
      <dgm:spPr/>
    </dgm:pt>
    <dgm:pt modelId="{B421E5D9-9C93-2F4E-845D-7C8B4B6ECB15}" type="pres">
      <dgm:prSet presAssocID="{A2295CE4-F655-6740-BA91-BAD3C36E881B}" presName="textNode" presStyleLbl="node1" presStyleIdx="2" presStyleCnt="4">
        <dgm:presLayoutVars>
          <dgm:bulletEnabled val="1"/>
        </dgm:presLayoutVars>
      </dgm:prSet>
      <dgm:spPr/>
    </dgm:pt>
    <dgm:pt modelId="{56C27B46-2A7D-FE45-9D65-D64C418AAF52}" type="pres">
      <dgm:prSet presAssocID="{A6882DE9-ADCB-4C4A-B01F-DCE3048FD987}" presName="sibTrans" presStyleCnt="0"/>
      <dgm:spPr/>
    </dgm:pt>
    <dgm:pt modelId="{86D3136D-81AF-944C-95FC-3CBB57E87DC0}" type="pres">
      <dgm:prSet presAssocID="{524F5232-15FC-234E-84A9-5F50FB5E2280}" presName="textNode" presStyleLbl="node1" presStyleIdx="3" presStyleCnt="4">
        <dgm:presLayoutVars>
          <dgm:bulletEnabled val="1"/>
        </dgm:presLayoutVars>
      </dgm:prSet>
      <dgm:spPr/>
    </dgm:pt>
  </dgm:ptLst>
  <dgm:cxnLst>
    <dgm:cxn modelId="{BDA93704-D4D5-B947-B083-F0E7AEB07F17}" type="presOf" srcId="{A2295CE4-F655-6740-BA91-BAD3C36E881B}" destId="{B421E5D9-9C93-2F4E-845D-7C8B4B6ECB15}" srcOrd="0" destOrd="0" presId="urn:microsoft.com/office/officeart/2005/8/layout/hProcess9"/>
    <dgm:cxn modelId="{D6D30030-C554-F346-B757-FE72BA7FEC23}" srcId="{6002F41A-7653-D640-AB88-758FF91DB35D}" destId="{524F5232-15FC-234E-84A9-5F50FB5E2280}" srcOrd="3" destOrd="0" parTransId="{4DC4E8F2-D74A-3F44-AB14-13F1F3280E63}" sibTransId="{E339D0E0-094B-2048-9123-0DF8EF02F37D}"/>
    <dgm:cxn modelId="{919DCA40-D9F0-6048-9509-2AF1DD13C058}" type="presOf" srcId="{66F5488A-9107-4340-9C70-4E514D432F52}" destId="{B3DE4DEF-9504-7344-9CE4-BC3347A73DFD}" srcOrd="0" destOrd="0" presId="urn:microsoft.com/office/officeart/2005/8/layout/hProcess9"/>
    <dgm:cxn modelId="{FCB20370-AE5C-6142-9D42-2E8BA07985D5}" type="presOf" srcId="{524F5232-15FC-234E-84A9-5F50FB5E2280}" destId="{86D3136D-81AF-944C-95FC-3CBB57E87DC0}" srcOrd="0" destOrd="0" presId="urn:microsoft.com/office/officeart/2005/8/layout/hProcess9"/>
    <dgm:cxn modelId="{AE995A53-8EE9-5C42-B716-B0025925B275}" type="presOf" srcId="{6002F41A-7653-D640-AB88-758FF91DB35D}" destId="{4076D3B0-CC6A-4B40-B683-AA329D49494B}" srcOrd="0" destOrd="0" presId="urn:microsoft.com/office/officeart/2005/8/layout/hProcess9"/>
    <dgm:cxn modelId="{B329F792-DF95-924E-A79C-564A01014E42}" srcId="{6002F41A-7653-D640-AB88-758FF91DB35D}" destId="{A2295CE4-F655-6740-BA91-BAD3C36E881B}" srcOrd="2" destOrd="0" parTransId="{52AD2FC3-985D-7B42-B70A-B3467BD5D1E8}" sibTransId="{A6882DE9-ADCB-4C4A-B01F-DCE3048FD987}"/>
    <dgm:cxn modelId="{18770293-65F9-5247-9857-CA21E0F2D4CA}" type="presOf" srcId="{3FDDF646-40EA-C649-9DDE-B84BE4F40D8C}" destId="{A2798F75-8C90-A34B-A32E-892D42BEB20A}" srcOrd="0" destOrd="0" presId="urn:microsoft.com/office/officeart/2005/8/layout/hProcess9"/>
    <dgm:cxn modelId="{ADDC16AC-199E-CF46-8CE7-8E45653A7A85}" srcId="{6002F41A-7653-D640-AB88-758FF91DB35D}" destId="{66F5488A-9107-4340-9C70-4E514D432F52}" srcOrd="0" destOrd="0" parTransId="{FCFAF091-3766-6849-B17E-24FFCA095F8B}" sibTransId="{D5ED4BE9-B7EC-FB47-A4C6-96620999DD51}"/>
    <dgm:cxn modelId="{CB384CB0-03C6-0040-BCF8-0782CFC21CEF}" srcId="{6002F41A-7653-D640-AB88-758FF91DB35D}" destId="{3FDDF646-40EA-C649-9DDE-B84BE4F40D8C}" srcOrd="1" destOrd="0" parTransId="{B0D69D65-080A-1A41-A92E-891A11099CC0}" sibTransId="{54B80FCD-0F9C-8F4E-8573-05B380BDCFBD}"/>
    <dgm:cxn modelId="{24BC2850-12D7-964D-8391-D5822C26C8D0}" type="presParOf" srcId="{4076D3B0-CC6A-4B40-B683-AA329D49494B}" destId="{AC4CC9E5-D57E-E24D-A930-3CFD41A2D337}" srcOrd="0" destOrd="0" presId="urn:microsoft.com/office/officeart/2005/8/layout/hProcess9"/>
    <dgm:cxn modelId="{81CDE26F-15CC-564E-8A07-E68FE9BEE967}" type="presParOf" srcId="{4076D3B0-CC6A-4B40-B683-AA329D49494B}" destId="{AB5FF8DE-BA10-8E41-80A4-DF903B2C682E}" srcOrd="1" destOrd="0" presId="urn:microsoft.com/office/officeart/2005/8/layout/hProcess9"/>
    <dgm:cxn modelId="{B1752ED5-0251-BC48-B8FD-1A9950B0DE32}" type="presParOf" srcId="{AB5FF8DE-BA10-8E41-80A4-DF903B2C682E}" destId="{B3DE4DEF-9504-7344-9CE4-BC3347A73DFD}" srcOrd="0" destOrd="0" presId="urn:microsoft.com/office/officeart/2005/8/layout/hProcess9"/>
    <dgm:cxn modelId="{F3CA7801-42A7-6C4C-8EE6-714089B47844}" type="presParOf" srcId="{AB5FF8DE-BA10-8E41-80A4-DF903B2C682E}" destId="{EAD422B0-2FCD-E94E-8B37-4D9F034FBF47}" srcOrd="1" destOrd="0" presId="urn:microsoft.com/office/officeart/2005/8/layout/hProcess9"/>
    <dgm:cxn modelId="{85DFA99E-A523-EB4F-8CA8-85F6867DB1A5}" type="presParOf" srcId="{AB5FF8DE-BA10-8E41-80A4-DF903B2C682E}" destId="{A2798F75-8C90-A34B-A32E-892D42BEB20A}" srcOrd="2" destOrd="0" presId="urn:microsoft.com/office/officeart/2005/8/layout/hProcess9"/>
    <dgm:cxn modelId="{21779437-0065-984F-84AF-6B2CB4F77B84}" type="presParOf" srcId="{AB5FF8DE-BA10-8E41-80A4-DF903B2C682E}" destId="{1C8A1EA7-D5A8-AE43-B847-17543064FBDC}" srcOrd="3" destOrd="0" presId="urn:microsoft.com/office/officeart/2005/8/layout/hProcess9"/>
    <dgm:cxn modelId="{AF4A655F-27B3-6A41-8DC2-CF00BC532794}" type="presParOf" srcId="{AB5FF8DE-BA10-8E41-80A4-DF903B2C682E}" destId="{B421E5D9-9C93-2F4E-845D-7C8B4B6ECB15}" srcOrd="4" destOrd="0" presId="urn:microsoft.com/office/officeart/2005/8/layout/hProcess9"/>
    <dgm:cxn modelId="{C44BD17E-F990-8847-A9BA-BCB40073FFDB}" type="presParOf" srcId="{AB5FF8DE-BA10-8E41-80A4-DF903B2C682E}" destId="{56C27B46-2A7D-FE45-9D65-D64C418AAF52}" srcOrd="5" destOrd="0" presId="urn:microsoft.com/office/officeart/2005/8/layout/hProcess9"/>
    <dgm:cxn modelId="{1405FFFB-A700-5B48-97CD-94AAD6340623}" type="presParOf" srcId="{AB5FF8DE-BA10-8E41-80A4-DF903B2C682E}" destId="{86D3136D-81AF-944C-95FC-3CBB57E87DC0}"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CC9E5-D57E-E24D-A930-3CFD41A2D337}">
      <dsp:nvSpPr>
        <dsp:cNvPr id="0" name=""/>
        <dsp:cNvSpPr/>
      </dsp:nvSpPr>
      <dsp:spPr>
        <a:xfrm>
          <a:off x="1035643" y="0"/>
          <a:ext cx="9460932" cy="376618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DE4DEF-9504-7344-9CE4-BC3347A73DFD}">
      <dsp:nvSpPr>
        <dsp:cNvPr id="0" name=""/>
        <dsp:cNvSpPr/>
      </dsp:nvSpPr>
      <dsp:spPr>
        <a:xfrm>
          <a:off x="3986" y="1129855"/>
          <a:ext cx="2635320" cy="1506474"/>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Introduction</a:t>
          </a:r>
          <a:br>
            <a:rPr lang="en-GB" sz="2000" kern="1200" dirty="0"/>
          </a:br>
          <a:r>
            <a:rPr lang="en-GB" sz="2000" kern="1200" dirty="0"/>
            <a:t> 5 minutes </a:t>
          </a:r>
        </a:p>
      </dsp:txBody>
      <dsp:txXfrm>
        <a:off x="77526" y="1203395"/>
        <a:ext cx="2488240" cy="1359394"/>
      </dsp:txXfrm>
    </dsp:sp>
    <dsp:sp modelId="{A2798F75-8C90-A34B-A32E-892D42BEB20A}">
      <dsp:nvSpPr>
        <dsp:cNvPr id="0" name=""/>
        <dsp:cNvSpPr/>
      </dsp:nvSpPr>
      <dsp:spPr>
        <a:xfrm>
          <a:off x="2833058" y="1129855"/>
          <a:ext cx="2635320" cy="1506474"/>
        </a:xfrm>
        <a:prstGeom prst="roundRect">
          <a:avLst/>
        </a:prstGeom>
        <a:solidFill>
          <a:schemeClr val="accent1">
            <a:shade val="80000"/>
            <a:hueOff val="52620"/>
            <a:satOff val="247"/>
            <a:lumOff val="828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Video activity 1: fictional panel video</a:t>
          </a:r>
        </a:p>
        <a:p>
          <a:pPr marL="0" lvl="0" indent="0" algn="ctr" defTabSz="889000">
            <a:lnSpc>
              <a:spcPct val="90000"/>
            </a:lnSpc>
            <a:spcBef>
              <a:spcPct val="0"/>
            </a:spcBef>
            <a:spcAft>
              <a:spcPct val="35000"/>
            </a:spcAft>
            <a:buNone/>
          </a:pPr>
          <a:r>
            <a:rPr lang="en-GB" sz="2000" kern="1200" dirty="0"/>
            <a:t>20 minutes </a:t>
          </a:r>
        </a:p>
      </dsp:txBody>
      <dsp:txXfrm>
        <a:off x="2906598" y="1203395"/>
        <a:ext cx="2488240" cy="1359394"/>
      </dsp:txXfrm>
    </dsp:sp>
    <dsp:sp modelId="{B421E5D9-9C93-2F4E-845D-7C8B4B6ECB15}">
      <dsp:nvSpPr>
        <dsp:cNvPr id="0" name=""/>
        <dsp:cNvSpPr/>
      </dsp:nvSpPr>
      <dsp:spPr>
        <a:xfrm>
          <a:off x="5662130" y="1129855"/>
          <a:ext cx="2635320" cy="1506474"/>
        </a:xfrm>
        <a:prstGeom prst="roundRect">
          <a:avLst/>
        </a:prstGeom>
        <a:solidFill>
          <a:schemeClr val="accent1">
            <a:shade val="80000"/>
            <a:hueOff val="105240"/>
            <a:satOff val="494"/>
            <a:lumOff val="1656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Video activity 2: young people’s reactions</a:t>
          </a:r>
        </a:p>
        <a:p>
          <a:pPr marL="0" lvl="0" indent="0" algn="ctr" defTabSz="889000">
            <a:lnSpc>
              <a:spcPct val="90000"/>
            </a:lnSpc>
            <a:spcBef>
              <a:spcPct val="0"/>
            </a:spcBef>
            <a:spcAft>
              <a:spcPct val="35000"/>
            </a:spcAft>
            <a:buNone/>
          </a:pPr>
          <a:r>
            <a:rPr lang="en-GB" sz="2000" kern="1200" dirty="0"/>
            <a:t>25 minutes</a:t>
          </a:r>
        </a:p>
      </dsp:txBody>
      <dsp:txXfrm>
        <a:off x="5735670" y="1203395"/>
        <a:ext cx="2488240" cy="1359394"/>
      </dsp:txXfrm>
    </dsp:sp>
    <dsp:sp modelId="{86D3136D-81AF-944C-95FC-3CBB57E87DC0}">
      <dsp:nvSpPr>
        <dsp:cNvPr id="0" name=""/>
        <dsp:cNvSpPr/>
      </dsp:nvSpPr>
      <dsp:spPr>
        <a:xfrm>
          <a:off x="8491201" y="1129855"/>
          <a:ext cx="2635320" cy="1506474"/>
        </a:xfrm>
        <a:prstGeom prst="roundRect">
          <a:avLst/>
        </a:prstGeom>
        <a:solidFill>
          <a:schemeClr val="accent1">
            <a:shade val="80000"/>
            <a:hueOff val="157861"/>
            <a:satOff val="741"/>
            <a:lumOff val="2485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Next steps  </a:t>
          </a:r>
        </a:p>
        <a:p>
          <a:pPr marL="0" lvl="0" indent="0" algn="ctr" defTabSz="889000">
            <a:lnSpc>
              <a:spcPct val="90000"/>
            </a:lnSpc>
            <a:spcBef>
              <a:spcPct val="0"/>
            </a:spcBef>
            <a:spcAft>
              <a:spcPct val="35000"/>
            </a:spcAft>
            <a:buNone/>
          </a:pPr>
          <a:r>
            <a:rPr lang="en-GB" sz="2000" kern="1200" dirty="0"/>
            <a:t>10 minutes </a:t>
          </a:r>
        </a:p>
      </dsp:txBody>
      <dsp:txXfrm>
        <a:off x="8564741" y="1203395"/>
        <a:ext cx="2488240" cy="135939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78159-2336-4D48-9739-10B0A57C63C6}" type="datetimeFigureOut">
              <a:rPr lang="en-US" smtClean="0"/>
              <a:t>2/23/2024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6761B5-632F-B448-A18F-12B9D54479BF}" type="slidenum">
              <a:rPr lang="en-US" smtClean="0"/>
              <a:t>‹#›</a:t>
            </a:fld>
            <a:endParaRPr lang="en-US"/>
          </a:p>
        </p:txBody>
      </p:sp>
    </p:spTree>
    <p:extLst>
      <p:ext uri="{BB962C8B-B14F-4D97-AF65-F5344CB8AC3E}">
        <p14:creationId xmlns:p14="http://schemas.microsoft.com/office/powerpoint/2010/main" val="4185364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6761B5-632F-B448-A18F-12B9D54479BF}" type="slidenum">
              <a:rPr lang="en-US" smtClean="0"/>
              <a:t>1</a:t>
            </a:fld>
            <a:endParaRPr lang="en-US"/>
          </a:p>
        </p:txBody>
      </p:sp>
    </p:spTree>
    <p:extLst>
      <p:ext uri="{BB962C8B-B14F-4D97-AF65-F5344CB8AC3E}">
        <p14:creationId xmlns:p14="http://schemas.microsoft.com/office/powerpoint/2010/main" val="3270299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6761B5-632F-B448-A18F-12B9D54479BF}" type="slidenum">
              <a:rPr lang="en-US" smtClean="0"/>
              <a:t>3</a:t>
            </a:fld>
            <a:endParaRPr lang="en-US"/>
          </a:p>
        </p:txBody>
      </p:sp>
    </p:spTree>
    <p:extLst>
      <p:ext uri="{BB962C8B-B14F-4D97-AF65-F5344CB8AC3E}">
        <p14:creationId xmlns:p14="http://schemas.microsoft.com/office/powerpoint/2010/main" val="450643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6761B5-632F-B448-A18F-12B9D54479BF}" type="slidenum">
              <a:rPr lang="en-US" smtClean="0"/>
              <a:t>21</a:t>
            </a:fld>
            <a:endParaRPr lang="en-US"/>
          </a:p>
        </p:txBody>
      </p:sp>
    </p:spTree>
    <p:extLst>
      <p:ext uri="{BB962C8B-B14F-4D97-AF65-F5344CB8AC3E}">
        <p14:creationId xmlns:p14="http://schemas.microsoft.com/office/powerpoint/2010/main" val="1915262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6761B5-632F-B448-A18F-12B9D54479BF}" type="slidenum">
              <a:rPr lang="en-US" smtClean="0"/>
              <a:t>22</a:t>
            </a:fld>
            <a:endParaRPr lang="en-US"/>
          </a:p>
        </p:txBody>
      </p:sp>
    </p:spTree>
    <p:extLst>
      <p:ext uri="{BB962C8B-B14F-4D97-AF65-F5344CB8AC3E}">
        <p14:creationId xmlns:p14="http://schemas.microsoft.com/office/powerpoint/2010/main" val="739077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2/23/2024</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089003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F4E5243-F52A-4D37-9694-EB26C6C31910}" type="datetimeFigureOut">
              <a:rPr lang="en-US" dirty="0"/>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243379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A77B6E1-634A-48DC-9E8B-D894023267EF}" type="datetimeFigureOut">
              <a:rPr lang="en-US" dirty="0"/>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636650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B2D3E9E-A95C-48F2-B4BF-A71542E0BE9A}" type="datetimeFigureOut">
              <a:rPr lang="en-US" dirty="0"/>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701856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103940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12952B5-7A2F-4CC8-B7CE-9234E21C2837}" type="datetimeFigureOut">
              <a:rPr lang="en-US" dirty="0"/>
              <a:t>2/23/2024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790174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E1DA07A-9201-4B4B-BAF2-015AFA30F520}" type="datetimeFigureOut">
              <a:rPr lang="en-US" dirty="0"/>
              <a:t>2/23/2024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983246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73D7E00A-486F-4252-8B1D-E32645521F49}" type="datetimeFigureOut">
              <a:rPr lang="en-US" dirty="0"/>
              <a:t>2/23/2024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302598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2/23/2024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71832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dirty="0"/>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dirty="0"/>
              <a:t>2/23/2024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505906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2/23/2024</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10274733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2/23/2024</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8520433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vimeo.com/837829451?share=copy"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vimeo.com/837842826?share=copy"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vimeo.com/837842016?share=copy"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9.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beds.ac.uk/sylrc/young-researchers-advisory-panel/"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7.svg"/></Relationships>
</file>

<file path=ppt/slides/_rels/slide19.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hyperlink" Target="https://vimeo.com/914412323/de82151687?share=copy"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hyperlink" Target="https://vimeo.com/888686287/384269cb3d?share=copy" TargetMode="External"/><Relationship Id="rId7" Type="http://schemas.openxmlformats.org/officeDocument/2006/relationships/image" Target="../media/image11.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png"/><Relationship Id="rId7"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23.xml.rels><?xml version="1.0" encoding="UTF-8" standalone="yes"?>
<Relationships xmlns="http://schemas.openxmlformats.org/package/2006/relationships"><Relationship Id="rId3" Type="http://schemas.openxmlformats.org/officeDocument/2006/relationships/hyperlink" Target="https://theinnovateproject.co.uk/" TargetMode="External"/><Relationship Id="rId2" Type="http://schemas.openxmlformats.org/officeDocument/2006/relationships/hyperlink" Target="mailto:m.lefevre@sussex.ac.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3.png"/><Relationship Id="rId4" Type="http://schemas.openxmlformats.org/officeDocument/2006/relationships/image" Target="../media/image7.svg"/><Relationship Id="rId9"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beds.ac.uk/sylrc/young-researchers-advisory-panel/" TargetMode="External"/><Relationship Id="rId7" Type="http://schemas.openxmlformats.org/officeDocument/2006/relationships/image" Target="../media/image3.png"/><Relationship Id="rId2" Type="http://schemas.openxmlformats.org/officeDocument/2006/relationships/hyperlink" Target="https://theinnovateproject.co.uk/" TargetMode="Externa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187B8-21A7-8146-8D1E-4D8E877868C6}"/>
              </a:ext>
            </a:extLst>
          </p:cNvPr>
          <p:cNvSpPr>
            <a:spLocks noGrp="1"/>
          </p:cNvSpPr>
          <p:nvPr>
            <p:ph type="ctrTitle"/>
          </p:nvPr>
        </p:nvSpPr>
        <p:spPr>
          <a:xfrm>
            <a:off x="273382" y="380516"/>
            <a:ext cx="6952400" cy="3352800"/>
          </a:xfrm>
        </p:spPr>
        <p:txBody>
          <a:bodyPr>
            <a:normAutofit/>
          </a:bodyPr>
          <a:lstStyle/>
          <a:p>
            <a:r>
              <a:rPr lang="en-GB" b="1" dirty="0"/>
              <a:t>‘Moving on to the next case’ </a:t>
            </a:r>
            <a:r>
              <a:rPr lang="en-GB" dirty="0"/>
              <a:t> </a:t>
            </a:r>
            <a:endParaRPr lang="en-US" dirty="0"/>
          </a:p>
        </p:txBody>
      </p:sp>
      <p:sp>
        <p:nvSpPr>
          <p:cNvPr id="3" name="Subtitle 2">
            <a:extLst>
              <a:ext uri="{FF2B5EF4-FFF2-40B4-BE49-F238E27FC236}">
                <a16:creationId xmlns:a16="http://schemas.microsoft.com/office/drawing/2014/main" id="{A5C83B05-BE0D-724A-B4EE-52379C9414E6}"/>
              </a:ext>
            </a:extLst>
          </p:cNvPr>
          <p:cNvSpPr>
            <a:spLocks noGrp="1"/>
          </p:cNvSpPr>
          <p:nvPr>
            <p:ph type="subTitle" idx="1"/>
          </p:nvPr>
        </p:nvSpPr>
        <p:spPr>
          <a:xfrm>
            <a:off x="477105" y="4260665"/>
            <a:ext cx="6544954" cy="1645920"/>
          </a:xfrm>
        </p:spPr>
        <p:txBody>
          <a:bodyPr vert="horz" lIns="91440" tIns="45720" rIns="91440" bIns="45720" rtlCol="0" anchor="t">
            <a:normAutofit/>
          </a:bodyPr>
          <a:lstStyle/>
          <a:p>
            <a:r>
              <a:rPr lang="en-GB" sz="2800" dirty="0"/>
              <a:t>A workshop to reflect on young people’s reactions to safeguarding panels for extra-familial risks and harms</a:t>
            </a:r>
          </a:p>
          <a:p>
            <a:endParaRPr lang="en-US" sz="2200" dirty="0">
              <a:cs typeface="Calibri" panose="020F0502020204030204"/>
            </a:endParaRPr>
          </a:p>
        </p:txBody>
      </p:sp>
      <p:sp>
        <p:nvSpPr>
          <p:cNvPr id="10" name="Rectangle 9">
            <a:extLst>
              <a:ext uri="{FF2B5EF4-FFF2-40B4-BE49-F238E27FC236}">
                <a16:creationId xmlns:a16="http://schemas.microsoft.com/office/drawing/2014/main" id="{73EA2C3E-E336-4F2C-AC83-50B4F69A4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0"/>
            <a:ext cx="46390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logo&#10;&#10;Description automatically generated">
            <a:extLst>
              <a:ext uri="{FF2B5EF4-FFF2-40B4-BE49-F238E27FC236}">
                <a16:creationId xmlns:a16="http://schemas.microsoft.com/office/drawing/2014/main" id="{CF7D35C7-BF73-3144-BF81-975BD42BE604}"/>
              </a:ext>
            </a:extLst>
          </p:cNvPr>
          <p:cNvPicPr>
            <a:picLocks noChangeAspect="1"/>
          </p:cNvPicPr>
          <p:nvPr/>
        </p:nvPicPr>
        <p:blipFill>
          <a:blip r:embed="rId3"/>
          <a:stretch>
            <a:fillRect/>
          </a:stretch>
        </p:blipFill>
        <p:spPr>
          <a:xfrm>
            <a:off x="7756667" y="214780"/>
            <a:ext cx="4186055" cy="1297677"/>
          </a:xfrm>
          <a:prstGeom prst="rect">
            <a:avLst/>
          </a:prstGeom>
        </p:spPr>
      </p:pic>
      <p:sp>
        <p:nvSpPr>
          <p:cNvPr id="4" name="AutoShape 2" descr="A close-up of a logo&#10;&#10;Description automatically generated">
            <a:extLst>
              <a:ext uri="{FF2B5EF4-FFF2-40B4-BE49-F238E27FC236}">
                <a16:creationId xmlns:a16="http://schemas.microsoft.com/office/drawing/2014/main" id="{0C973825-7B39-B849-8158-542ADF38097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B197B635-229E-AA4A-B3BA-81E547BBC450}"/>
              </a:ext>
            </a:extLst>
          </p:cNvPr>
          <p:cNvSpPr txBox="1"/>
          <p:nvPr/>
        </p:nvSpPr>
        <p:spPr>
          <a:xfrm>
            <a:off x="7685020" y="4575793"/>
            <a:ext cx="2936836" cy="1015663"/>
          </a:xfrm>
          <a:prstGeom prst="rect">
            <a:avLst/>
          </a:prstGeom>
          <a:noFill/>
        </p:spPr>
        <p:txBody>
          <a:bodyPr wrap="square" rtlCol="0">
            <a:spAutoFit/>
          </a:bodyPr>
          <a:lstStyle/>
          <a:p>
            <a:r>
              <a:rPr lang="en-US" sz="1200" dirty="0"/>
              <a:t>This resource was made in collaboration with the Young Researchers’ Advisory Panel (YRAP) from the Safer Young Lives Research Centre at the University of Bedfordshire. 		</a:t>
            </a:r>
          </a:p>
        </p:txBody>
      </p:sp>
      <p:pic>
        <p:nvPicPr>
          <p:cNvPr id="8" name="Picture 7">
            <a:extLst>
              <a:ext uri="{FF2B5EF4-FFF2-40B4-BE49-F238E27FC236}">
                <a16:creationId xmlns:a16="http://schemas.microsoft.com/office/drawing/2014/main" id="{4CDAAB32-B158-5145-81F4-D50D5B74F732}"/>
              </a:ext>
            </a:extLst>
          </p:cNvPr>
          <p:cNvPicPr>
            <a:picLocks noChangeAspect="1"/>
          </p:cNvPicPr>
          <p:nvPr/>
        </p:nvPicPr>
        <p:blipFill rotWithShape="1">
          <a:blip r:embed="rId4"/>
          <a:srcRect l="7159"/>
          <a:stretch/>
        </p:blipFill>
        <p:spPr>
          <a:xfrm>
            <a:off x="10695632" y="4585716"/>
            <a:ext cx="1247090" cy="815376"/>
          </a:xfrm>
          <a:prstGeom prst="rect">
            <a:avLst/>
          </a:prstGeom>
        </p:spPr>
      </p:pic>
      <p:pic>
        <p:nvPicPr>
          <p:cNvPr id="11" name="Picture 10">
            <a:extLst>
              <a:ext uri="{FF2B5EF4-FFF2-40B4-BE49-F238E27FC236}">
                <a16:creationId xmlns:a16="http://schemas.microsoft.com/office/drawing/2014/main" id="{FEDEAC96-54DF-0B42-8B8B-94EE6D57FCA5}"/>
              </a:ext>
            </a:extLst>
          </p:cNvPr>
          <p:cNvPicPr>
            <a:picLocks noChangeAspect="1"/>
          </p:cNvPicPr>
          <p:nvPr/>
        </p:nvPicPr>
        <p:blipFill>
          <a:blip r:embed="rId5"/>
          <a:stretch>
            <a:fillRect/>
          </a:stretch>
        </p:blipFill>
        <p:spPr>
          <a:xfrm>
            <a:off x="8198751" y="2038181"/>
            <a:ext cx="3301886" cy="2255179"/>
          </a:xfrm>
          <a:prstGeom prst="rect">
            <a:avLst/>
          </a:prstGeom>
        </p:spPr>
      </p:pic>
      <p:pic>
        <p:nvPicPr>
          <p:cNvPr id="12" name="Picture 11">
            <a:extLst>
              <a:ext uri="{FF2B5EF4-FFF2-40B4-BE49-F238E27FC236}">
                <a16:creationId xmlns:a16="http://schemas.microsoft.com/office/drawing/2014/main" id="{DD74E090-A711-BE44-A54F-BE46D03A754E}"/>
              </a:ext>
            </a:extLst>
          </p:cNvPr>
          <p:cNvPicPr>
            <a:picLocks noChangeAspect="1"/>
          </p:cNvPicPr>
          <p:nvPr/>
        </p:nvPicPr>
        <p:blipFill rotWithShape="1">
          <a:blip r:embed="rId6"/>
          <a:srcRect r="2539"/>
          <a:stretch/>
        </p:blipFill>
        <p:spPr>
          <a:xfrm>
            <a:off x="7552944" y="5990024"/>
            <a:ext cx="4551970" cy="822131"/>
          </a:xfrm>
          <a:prstGeom prst="rect">
            <a:avLst/>
          </a:prstGeom>
        </p:spPr>
      </p:pic>
    </p:spTree>
    <p:extLst>
      <p:ext uri="{BB962C8B-B14F-4D97-AF65-F5344CB8AC3E}">
        <p14:creationId xmlns:p14="http://schemas.microsoft.com/office/powerpoint/2010/main" val="2948685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1FF0BD-8D61-354D-AE94-604C0A16CB4D}"/>
              </a:ext>
            </a:extLst>
          </p:cNvPr>
          <p:cNvSpPr/>
          <p:nvPr/>
        </p:nvSpPr>
        <p:spPr>
          <a:xfrm>
            <a:off x="0" y="-153932"/>
            <a:ext cx="12192000" cy="15318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CC2A997-593B-718A-D70A-F2FA20D63D2F}"/>
              </a:ext>
            </a:extLst>
          </p:cNvPr>
          <p:cNvSpPr>
            <a:spLocks noGrp="1"/>
          </p:cNvSpPr>
          <p:nvPr>
            <p:ph idx="1"/>
          </p:nvPr>
        </p:nvSpPr>
        <p:spPr>
          <a:xfrm>
            <a:off x="236148" y="1834383"/>
            <a:ext cx="11489141" cy="3766185"/>
          </a:xfrm>
        </p:spPr>
        <p:txBody>
          <a:bodyPr vert="horz" lIns="91440" tIns="45720" rIns="91440" bIns="45720" rtlCol="0" anchor="t">
            <a:normAutofit/>
          </a:bodyPr>
          <a:lstStyle/>
          <a:p>
            <a:pPr marL="0" indent="0" fontAlgn="base">
              <a:buNone/>
            </a:pPr>
            <a:r>
              <a:rPr lang="en-GB" sz="2000" dirty="0"/>
              <a:t> The first video you will be shown is a fictional safeguarding panel for addressing extra-familial risks and harms. </a:t>
            </a:r>
            <a:endParaRPr lang="en-GB" sz="2000" dirty="0">
              <a:ea typeface="Calibri"/>
              <a:cs typeface="Calibri"/>
            </a:endParaRPr>
          </a:p>
          <a:p>
            <a:pPr fontAlgn="base"/>
            <a:r>
              <a:rPr lang="en-GB" sz="2000" dirty="0"/>
              <a:t>The fictional panel is based on a script created by two researchers from the Innovate Project, who are also part of the Contextual Safeguarding Research Programme at Durham University. These researchers, and colleagues from the Contextual Safeguarding team, have conducted many observations of these types of meetings (over 200 meetings have been observed collectively by the team).  </a:t>
            </a:r>
            <a:endParaRPr lang="en-GB" sz="2000" dirty="0">
              <a:ea typeface="Calibri"/>
              <a:cs typeface="Calibri"/>
            </a:endParaRPr>
          </a:p>
          <a:p>
            <a:pPr fontAlgn="base"/>
            <a:r>
              <a:rPr lang="en-GB" sz="2000" dirty="0"/>
              <a:t>The language in the script for this fictional panel is directly inspired from these observations. Direct quotes from meeting observations have been used but some details were changed for anonymity.   </a:t>
            </a:r>
            <a:endParaRPr lang="en-GB" sz="2000" dirty="0">
              <a:ea typeface="Calibri"/>
              <a:cs typeface="Calibri"/>
            </a:endParaRPr>
          </a:p>
          <a:p>
            <a:pPr fontAlgn="base"/>
            <a:r>
              <a:rPr lang="en-GB" sz="2000" dirty="0"/>
              <a:t>For this exercise, the language overall was ‘toned down’ to avoid making the video too upsetting for young people to watch.  </a:t>
            </a:r>
            <a:endParaRPr lang="en-GB" sz="2000" dirty="0">
              <a:ea typeface="Calibri"/>
              <a:cs typeface="Calibri"/>
            </a:endParaRPr>
          </a:p>
          <a:p>
            <a:pPr fontAlgn="base"/>
            <a:r>
              <a:rPr lang="en-GB" sz="2000" dirty="0"/>
              <a:t>Colleagues from the Innovate Project acted the script</a:t>
            </a:r>
            <a:r>
              <a:rPr lang="en-GB" sz="2600" dirty="0"/>
              <a:t>.</a:t>
            </a:r>
            <a:endParaRPr lang="en-GB" sz="2600" dirty="0">
              <a:ea typeface="Calibri"/>
              <a:cs typeface="Calibri"/>
            </a:endParaRPr>
          </a:p>
          <a:p>
            <a:pPr marL="0" indent="0">
              <a:buNone/>
            </a:pPr>
            <a:endParaRPr lang="en-GB" dirty="0">
              <a:ea typeface="Calibri"/>
              <a:cs typeface="Calibri"/>
            </a:endParaRPr>
          </a:p>
        </p:txBody>
      </p:sp>
      <p:sp>
        <p:nvSpPr>
          <p:cNvPr id="2" name="Title 1">
            <a:extLst>
              <a:ext uri="{FF2B5EF4-FFF2-40B4-BE49-F238E27FC236}">
                <a16:creationId xmlns:a16="http://schemas.microsoft.com/office/drawing/2014/main" id="{67023E31-C045-FDFB-749C-D624D3C4E9B6}"/>
              </a:ext>
            </a:extLst>
          </p:cNvPr>
          <p:cNvSpPr>
            <a:spLocks noGrp="1"/>
          </p:cNvSpPr>
          <p:nvPr>
            <p:ph type="title"/>
          </p:nvPr>
        </p:nvSpPr>
        <p:spPr>
          <a:xfrm>
            <a:off x="137737" y="102886"/>
            <a:ext cx="11587552" cy="1658198"/>
          </a:xfrm>
        </p:spPr>
        <p:txBody>
          <a:bodyPr/>
          <a:lstStyle/>
          <a:p>
            <a:r>
              <a:rPr lang="en-US" dirty="0">
                <a:solidFill>
                  <a:schemeClr val="bg1"/>
                </a:solidFill>
              </a:rPr>
              <a:t>How the fictional panel video was created</a:t>
            </a:r>
            <a:endParaRPr lang="en-GB" dirty="0">
              <a:solidFill>
                <a:schemeClr val="bg1"/>
              </a:solidFill>
            </a:endParaRPr>
          </a:p>
        </p:txBody>
      </p:sp>
      <p:sp>
        <p:nvSpPr>
          <p:cNvPr id="11" name="Oval 10">
            <a:extLst>
              <a:ext uri="{FF2B5EF4-FFF2-40B4-BE49-F238E27FC236}">
                <a16:creationId xmlns:a16="http://schemas.microsoft.com/office/drawing/2014/main" id="{5F5CEE21-AEAE-834E-B2D6-AA48199B03B5}"/>
              </a:ext>
            </a:extLst>
          </p:cNvPr>
          <p:cNvSpPr/>
          <p:nvPr/>
        </p:nvSpPr>
        <p:spPr>
          <a:xfrm>
            <a:off x="379751" y="5857387"/>
            <a:ext cx="734479" cy="751669"/>
          </a:xfrm>
          <a:prstGeom prst="ellipse">
            <a:avLst/>
          </a:prstGeom>
          <a:solidFill>
            <a:srgbClr val="00C2CB">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Teacher outline">
            <a:extLst>
              <a:ext uri="{FF2B5EF4-FFF2-40B4-BE49-F238E27FC236}">
                <a16:creationId xmlns:a16="http://schemas.microsoft.com/office/drawing/2014/main" id="{9E88E4B5-1E24-5340-8A72-46351E16AD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425" y="5902773"/>
            <a:ext cx="613130" cy="632984"/>
          </a:xfrm>
          <a:prstGeom prst="rect">
            <a:avLst/>
          </a:prstGeom>
        </p:spPr>
      </p:pic>
      <p:grpSp>
        <p:nvGrpSpPr>
          <p:cNvPr id="7" name="Group 6">
            <a:extLst>
              <a:ext uri="{FF2B5EF4-FFF2-40B4-BE49-F238E27FC236}">
                <a16:creationId xmlns:a16="http://schemas.microsoft.com/office/drawing/2014/main" id="{1908DFE7-4CAE-4545-95F8-4ABAFB29FC1A}"/>
              </a:ext>
            </a:extLst>
          </p:cNvPr>
          <p:cNvGrpSpPr/>
          <p:nvPr/>
        </p:nvGrpSpPr>
        <p:grpSpPr>
          <a:xfrm>
            <a:off x="8969453" y="6140233"/>
            <a:ext cx="3046841" cy="641296"/>
            <a:chOff x="8969453" y="6140233"/>
            <a:chExt cx="3046841" cy="641296"/>
          </a:xfrm>
        </p:grpSpPr>
        <p:pic>
          <p:nvPicPr>
            <p:cNvPr id="9" name="Picture 8" descr="A close-up of a logo&#10;&#10;Description automatically generated">
              <a:extLst>
                <a:ext uri="{FF2B5EF4-FFF2-40B4-BE49-F238E27FC236}">
                  <a16:creationId xmlns:a16="http://schemas.microsoft.com/office/drawing/2014/main" id="{A9EEDE61-2124-904E-B018-ED8B260725C4}"/>
                </a:ext>
              </a:extLst>
            </p:cNvPr>
            <p:cNvPicPr>
              <a:picLocks noChangeAspect="1"/>
            </p:cNvPicPr>
            <p:nvPr/>
          </p:nvPicPr>
          <p:blipFill>
            <a:blip r:embed="rId4"/>
            <a:stretch>
              <a:fillRect/>
            </a:stretch>
          </p:blipFill>
          <p:spPr>
            <a:xfrm>
              <a:off x="8969453" y="6151311"/>
              <a:ext cx="1887733" cy="585197"/>
            </a:xfrm>
            <a:prstGeom prst="rect">
              <a:avLst/>
            </a:prstGeom>
          </p:spPr>
        </p:pic>
        <p:pic>
          <p:nvPicPr>
            <p:cNvPr id="10" name="Picture 9">
              <a:extLst>
                <a:ext uri="{FF2B5EF4-FFF2-40B4-BE49-F238E27FC236}">
                  <a16:creationId xmlns:a16="http://schemas.microsoft.com/office/drawing/2014/main" id="{2110DBA2-B136-A042-840C-6423238D0B14}"/>
                </a:ext>
              </a:extLst>
            </p:cNvPr>
            <p:cNvPicPr>
              <a:picLocks noChangeAspect="1"/>
            </p:cNvPicPr>
            <p:nvPr/>
          </p:nvPicPr>
          <p:blipFill rotWithShape="1">
            <a:blip r:embed="rId5"/>
            <a:srcRect l="7159"/>
            <a:stretch/>
          </p:blipFill>
          <p:spPr>
            <a:xfrm>
              <a:off x="11035453" y="6140233"/>
              <a:ext cx="980841" cy="641296"/>
            </a:xfrm>
            <a:prstGeom prst="rect">
              <a:avLst/>
            </a:prstGeom>
          </p:spPr>
        </p:pic>
      </p:grpSp>
      <p:sp>
        <p:nvSpPr>
          <p:cNvPr id="13" name="TextBox 12">
            <a:extLst>
              <a:ext uri="{FF2B5EF4-FFF2-40B4-BE49-F238E27FC236}">
                <a16:creationId xmlns:a16="http://schemas.microsoft.com/office/drawing/2014/main" id="{4E9DA244-FDB0-CF42-8B78-C213AF39D53A}"/>
              </a:ext>
            </a:extLst>
          </p:cNvPr>
          <p:cNvSpPr txBox="1"/>
          <p:nvPr/>
        </p:nvSpPr>
        <p:spPr>
          <a:xfrm>
            <a:off x="937941" y="6110741"/>
            <a:ext cx="1106861" cy="307777"/>
          </a:xfrm>
          <a:prstGeom prst="rect">
            <a:avLst/>
          </a:prstGeom>
          <a:noFill/>
        </p:spPr>
        <p:txBody>
          <a:bodyPr wrap="square" lIns="91440" tIns="45720" rIns="91440" bIns="45720" rtlCol="0" anchor="t">
            <a:spAutoFit/>
          </a:bodyPr>
          <a:lstStyle/>
          <a:p>
            <a:pPr algn="ctr"/>
            <a:r>
              <a:rPr lang="en-GB" sz="1400" dirty="0">
                <a:solidFill>
                  <a:srgbClr val="566276"/>
                </a:solidFill>
                <a:cs typeface="Arial" panose="020B0604020202020204" pitchFamily="34" charset="0"/>
              </a:rPr>
              <a:t>1 minute</a:t>
            </a:r>
          </a:p>
        </p:txBody>
      </p:sp>
    </p:spTree>
    <p:extLst>
      <p:ext uri="{BB962C8B-B14F-4D97-AF65-F5344CB8AC3E}">
        <p14:creationId xmlns:p14="http://schemas.microsoft.com/office/powerpoint/2010/main" val="3246696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1FF0BD-8D61-354D-AE94-604C0A16CB4D}"/>
              </a:ext>
            </a:extLst>
          </p:cNvPr>
          <p:cNvSpPr/>
          <p:nvPr/>
        </p:nvSpPr>
        <p:spPr>
          <a:xfrm>
            <a:off x="0" y="0"/>
            <a:ext cx="12192000" cy="15775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CC2A997-593B-718A-D70A-F2FA20D63D2F}"/>
              </a:ext>
            </a:extLst>
          </p:cNvPr>
          <p:cNvSpPr>
            <a:spLocks noGrp="1"/>
          </p:cNvSpPr>
          <p:nvPr>
            <p:ph idx="1"/>
          </p:nvPr>
        </p:nvSpPr>
        <p:spPr>
          <a:xfrm>
            <a:off x="236148" y="2017903"/>
            <a:ext cx="11489141" cy="3766185"/>
          </a:xfrm>
        </p:spPr>
        <p:txBody>
          <a:bodyPr vert="horz" lIns="91440" tIns="45720" rIns="91440" bIns="45720" rtlCol="0" anchor="t">
            <a:normAutofit/>
          </a:bodyPr>
          <a:lstStyle/>
          <a:p>
            <a:pPr fontAlgn="base"/>
            <a:r>
              <a:rPr lang="en-GB" sz="2000" dirty="0"/>
              <a:t>This point of this exercise is NOT to make fun of anyone. </a:t>
            </a:r>
            <a:endParaRPr lang="en-GB" sz="2000" dirty="0">
              <a:cs typeface="Calibri"/>
            </a:endParaRPr>
          </a:p>
          <a:p>
            <a:r>
              <a:rPr lang="en-GB" sz="2000" dirty="0"/>
              <a:t>We created this video because often young people are not invited into these spaces and we wanted to show them what we had observed in these meetings and ask them what they thought about it. </a:t>
            </a:r>
            <a:endParaRPr lang="en-GB" sz="2000" dirty="0">
              <a:ea typeface="Calibri"/>
              <a:cs typeface="Calibri"/>
            </a:endParaRPr>
          </a:p>
          <a:p>
            <a:pPr fontAlgn="base"/>
            <a:r>
              <a:rPr lang="en-GB" sz="2000" dirty="0"/>
              <a:t>This workshop aims to start a conversation about what these young people have said and to encourage you to critically reflect on your own experiences of these panels in a supportive way – not to point the finger or make anyone feel bad!  </a:t>
            </a:r>
            <a:endParaRPr lang="en-GB" sz="2000" dirty="0">
              <a:ea typeface="Calibri"/>
              <a:cs typeface="Calibri"/>
            </a:endParaRPr>
          </a:p>
          <a:p>
            <a:pPr fontAlgn="base"/>
            <a:r>
              <a:rPr lang="en-GB" sz="2000" dirty="0"/>
              <a:t>You might feel uncomfortable, defensive, or feel some resistance during the workshop. That’s OK. We appreciate this is not an easy exercise, but we hope that these discussions will feel supportive and helpful. </a:t>
            </a:r>
            <a:endParaRPr lang="en-GB" sz="2600" dirty="0">
              <a:ea typeface="Calibri"/>
              <a:cs typeface="Calibri"/>
            </a:endParaRPr>
          </a:p>
          <a:p>
            <a:pPr marL="0" indent="0">
              <a:buNone/>
            </a:pPr>
            <a:endParaRPr lang="en-GB" dirty="0">
              <a:ea typeface="Calibri"/>
              <a:cs typeface="Calibri"/>
            </a:endParaRPr>
          </a:p>
        </p:txBody>
      </p:sp>
      <p:sp>
        <p:nvSpPr>
          <p:cNvPr id="2" name="Title 1">
            <a:extLst>
              <a:ext uri="{FF2B5EF4-FFF2-40B4-BE49-F238E27FC236}">
                <a16:creationId xmlns:a16="http://schemas.microsoft.com/office/drawing/2014/main" id="{67023E31-C045-FDFB-749C-D624D3C4E9B6}"/>
              </a:ext>
            </a:extLst>
          </p:cNvPr>
          <p:cNvSpPr>
            <a:spLocks noGrp="1"/>
          </p:cNvSpPr>
          <p:nvPr>
            <p:ph type="title"/>
          </p:nvPr>
        </p:nvSpPr>
        <p:spPr>
          <a:xfrm>
            <a:off x="137737" y="102886"/>
            <a:ext cx="11587552" cy="1658198"/>
          </a:xfrm>
        </p:spPr>
        <p:txBody>
          <a:bodyPr/>
          <a:lstStyle/>
          <a:p>
            <a:r>
              <a:rPr lang="en-US" dirty="0">
                <a:solidFill>
                  <a:schemeClr val="bg1"/>
                </a:solidFill>
              </a:rPr>
              <a:t>A note from the researchers who made the video</a:t>
            </a:r>
            <a:endParaRPr lang="en-GB" dirty="0">
              <a:solidFill>
                <a:schemeClr val="bg1"/>
              </a:solidFill>
            </a:endParaRPr>
          </a:p>
        </p:txBody>
      </p:sp>
      <p:sp>
        <p:nvSpPr>
          <p:cNvPr id="11" name="Oval 10">
            <a:extLst>
              <a:ext uri="{FF2B5EF4-FFF2-40B4-BE49-F238E27FC236}">
                <a16:creationId xmlns:a16="http://schemas.microsoft.com/office/drawing/2014/main" id="{5F5CEE21-AEAE-834E-B2D6-AA48199B03B5}"/>
              </a:ext>
            </a:extLst>
          </p:cNvPr>
          <p:cNvSpPr/>
          <p:nvPr/>
        </p:nvSpPr>
        <p:spPr>
          <a:xfrm>
            <a:off x="379751" y="5857387"/>
            <a:ext cx="734479" cy="751669"/>
          </a:xfrm>
          <a:prstGeom prst="ellipse">
            <a:avLst/>
          </a:prstGeom>
          <a:solidFill>
            <a:srgbClr val="00C2CB">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Teacher outline">
            <a:extLst>
              <a:ext uri="{FF2B5EF4-FFF2-40B4-BE49-F238E27FC236}">
                <a16:creationId xmlns:a16="http://schemas.microsoft.com/office/drawing/2014/main" id="{9E88E4B5-1E24-5340-8A72-46351E16AD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425" y="5902773"/>
            <a:ext cx="613130" cy="632984"/>
          </a:xfrm>
          <a:prstGeom prst="rect">
            <a:avLst/>
          </a:prstGeom>
        </p:spPr>
      </p:pic>
      <p:grpSp>
        <p:nvGrpSpPr>
          <p:cNvPr id="7" name="Group 6">
            <a:extLst>
              <a:ext uri="{FF2B5EF4-FFF2-40B4-BE49-F238E27FC236}">
                <a16:creationId xmlns:a16="http://schemas.microsoft.com/office/drawing/2014/main" id="{9F611D68-45A6-AF48-8A59-44DAEBE66679}"/>
              </a:ext>
            </a:extLst>
          </p:cNvPr>
          <p:cNvGrpSpPr/>
          <p:nvPr/>
        </p:nvGrpSpPr>
        <p:grpSpPr>
          <a:xfrm>
            <a:off x="8969453" y="6140233"/>
            <a:ext cx="3046841" cy="641296"/>
            <a:chOff x="8969453" y="6140233"/>
            <a:chExt cx="3046841" cy="641296"/>
          </a:xfrm>
        </p:grpSpPr>
        <p:pic>
          <p:nvPicPr>
            <p:cNvPr id="9" name="Picture 8" descr="A close-up of a logo&#10;&#10;Description automatically generated">
              <a:extLst>
                <a:ext uri="{FF2B5EF4-FFF2-40B4-BE49-F238E27FC236}">
                  <a16:creationId xmlns:a16="http://schemas.microsoft.com/office/drawing/2014/main" id="{89743AB0-9AE7-9948-9546-71E7D0A01DD4}"/>
                </a:ext>
              </a:extLst>
            </p:cNvPr>
            <p:cNvPicPr>
              <a:picLocks noChangeAspect="1"/>
            </p:cNvPicPr>
            <p:nvPr/>
          </p:nvPicPr>
          <p:blipFill>
            <a:blip r:embed="rId4"/>
            <a:stretch>
              <a:fillRect/>
            </a:stretch>
          </p:blipFill>
          <p:spPr>
            <a:xfrm>
              <a:off x="8969453" y="6151311"/>
              <a:ext cx="1887733" cy="585197"/>
            </a:xfrm>
            <a:prstGeom prst="rect">
              <a:avLst/>
            </a:prstGeom>
          </p:spPr>
        </p:pic>
        <p:pic>
          <p:nvPicPr>
            <p:cNvPr id="10" name="Picture 9">
              <a:extLst>
                <a:ext uri="{FF2B5EF4-FFF2-40B4-BE49-F238E27FC236}">
                  <a16:creationId xmlns:a16="http://schemas.microsoft.com/office/drawing/2014/main" id="{585364FA-D94A-1F42-8944-7E85378FD293}"/>
                </a:ext>
              </a:extLst>
            </p:cNvPr>
            <p:cNvPicPr>
              <a:picLocks noChangeAspect="1"/>
            </p:cNvPicPr>
            <p:nvPr/>
          </p:nvPicPr>
          <p:blipFill rotWithShape="1">
            <a:blip r:embed="rId5"/>
            <a:srcRect l="7159"/>
            <a:stretch/>
          </p:blipFill>
          <p:spPr>
            <a:xfrm>
              <a:off x="11035453" y="6140233"/>
              <a:ext cx="980841" cy="641296"/>
            </a:xfrm>
            <a:prstGeom prst="rect">
              <a:avLst/>
            </a:prstGeom>
          </p:spPr>
        </p:pic>
      </p:grpSp>
      <p:sp>
        <p:nvSpPr>
          <p:cNvPr id="13" name="TextBox 12">
            <a:extLst>
              <a:ext uri="{FF2B5EF4-FFF2-40B4-BE49-F238E27FC236}">
                <a16:creationId xmlns:a16="http://schemas.microsoft.com/office/drawing/2014/main" id="{48052674-82CB-0348-B080-C3ACF870C95C}"/>
              </a:ext>
            </a:extLst>
          </p:cNvPr>
          <p:cNvSpPr txBox="1"/>
          <p:nvPr/>
        </p:nvSpPr>
        <p:spPr>
          <a:xfrm>
            <a:off x="1053555" y="6080718"/>
            <a:ext cx="1106861" cy="307777"/>
          </a:xfrm>
          <a:prstGeom prst="rect">
            <a:avLst/>
          </a:prstGeom>
          <a:noFill/>
        </p:spPr>
        <p:txBody>
          <a:bodyPr wrap="square" lIns="91440" tIns="45720" rIns="91440" bIns="45720" rtlCol="0" anchor="t">
            <a:spAutoFit/>
          </a:bodyPr>
          <a:lstStyle/>
          <a:p>
            <a:pPr algn="ctr"/>
            <a:r>
              <a:rPr lang="en-GB" sz="1400" dirty="0">
                <a:solidFill>
                  <a:srgbClr val="566276"/>
                </a:solidFill>
                <a:cs typeface="Arial" panose="020B0604020202020204" pitchFamily="34" charset="0"/>
              </a:rPr>
              <a:t>1 minute</a:t>
            </a:r>
          </a:p>
        </p:txBody>
      </p:sp>
    </p:spTree>
    <p:extLst>
      <p:ext uri="{BB962C8B-B14F-4D97-AF65-F5344CB8AC3E}">
        <p14:creationId xmlns:p14="http://schemas.microsoft.com/office/powerpoint/2010/main" val="1516480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127B9-F9CB-2848-9441-D498947AF0E0}"/>
              </a:ext>
            </a:extLst>
          </p:cNvPr>
          <p:cNvSpPr>
            <a:spLocks noGrp="1"/>
          </p:cNvSpPr>
          <p:nvPr>
            <p:ph type="title"/>
          </p:nvPr>
        </p:nvSpPr>
        <p:spPr>
          <a:xfrm>
            <a:off x="1097317" y="1295707"/>
            <a:ext cx="9607160" cy="2779429"/>
          </a:xfrm>
        </p:spPr>
        <p:txBody>
          <a:bodyPr vert="horz" lIns="91440" tIns="45720" rIns="91440" bIns="45720" rtlCol="0" anchor="b">
            <a:normAutofit/>
          </a:bodyPr>
          <a:lstStyle/>
          <a:p>
            <a:pPr>
              <a:lnSpc>
                <a:spcPct val="80000"/>
              </a:lnSpc>
            </a:pPr>
            <a:r>
              <a:rPr lang="en-US" sz="6800" dirty="0">
                <a:solidFill>
                  <a:srgbClr val="FFFFFF"/>
                </a:solidFill>
              </a:rPr>
              <a:t>Activity 1</a:t>
            </a:r>
          </a:p>
        </p:txBody>
      </p:sp>
    </p:spTree>
    <p:extLst>
      <p:ext uri="{BB962C8B-B14F-4D97-AF65-F5344CB8AC3E}">
        <p14:creationId xmlns:p14="http://schemas.microsoft.com/office/powerpoint/2010/main" val="3994062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1FF0BD-8D61-354D-AE94-604C0A16CB4D}"/>
              </a:ext>
            </a:extLst>
          </p:cNvPr>
          <p:cNvSpPr/>
          <p:nvPr/>
        </p:nvSpPr>
        <p:spPr>
          <a:xfrm>
            <a:off x="0" y="0"/>
            <a:ext cx="12192000" cy="15775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CC2A997-593B-718A-D70A-F2FA20D63D2F}"/>
              </a:ext>
            </a:extLst>
          </p:cNvPr>
          <p:cNvSpPr>
            <a:spLocks noGrp="1"/>
          </p:cNvSpPr>
          <p:nvPr>
            <p:ph idx="1"/>
          </p:nvPr>
        </p:nvSpPr>
        <p:spPr>
          <a:xfrm>
            <a:off x="331396" y="2225892"/>
            <a:ext cx="11489141" cy="3766185"/>
          </a:xfrm>
        </p:spPr>
        <p:txBody>
          <a:bodyPr vert="horz" lIns="91440" tIns="45720" rIns="91440" bIns="45720" rtlCol="0" anchor="t">
            <a:normAutofit/>
          </a:bodyPr>
          <a:lstStyle/>
          <a:p>
            <a:pPr fontAlgn="base"/>
            <a:r>
              <a:rPr lang="en-GB" sz="2000" dirty="0"/>
              <a:t>The fictional panel video is broken down into 3 clips. </a:t>
            </a:r>
            <a:br>
              <a:rPr lang="en-GB" sz="2000" dirty="0"/>
            </a:br>
            <a:endParaRPr lang="en-GB" sz="2000" dirty="0">
              <a:ea typeface="Calibri"/>
              <a:cs typeface="Calibri"/>
            </a:endParaRPr>
          </a:p>
          <a:p>
            <a:pPr fontAlgn="base"/>
            <a:r>
              <a:rPr lang="en-GB" sz="2000" dirty="0"/>
              <a:t>After the first two clips you will have a minute to reflect alone. </a:t>
            </a:r>
            <a:br>
              <a:rPr lang="en-GB" sz="2000" dirty="0"/>
            </a:br>
            <a:endParaRPr lang="en-GB" sz="2000" dirty="0"/>
          </a:p>
          <a:p>
            <a:pPr fontAlgn="base"/>
            <a:r>
              <a:rPr lang="en-GB" sz="2000" dirty="0"/>
              <a:t>After the third clip you will have 10 minutes to reflect as a group </a:t>
            </a:r>
            <a:r>
              <a:rPr lang="en-GB" sz="2000" i="1" dirty="0"/>
              <a:t>(or in small groups depending on numbers).</a:t>
            </a:r>
            <a:endParaRPr lang="en-GB" sz="2000" dirty="0">
              <a:ea typeface="Calibri"/>
              <a:cs typeface="Calibri"/>
            </a:endParaRPr>
          </a:p>
          <a:p>
            <a:pPr marL="0" indent="0">
              <a:buNone/>
            </a:pPr>
            <a:endParaRPr lang="en-GB" dirty="0">
              <a:ea typeface="Calibri"/>
              <a:cs typeface="Calibri"/>
            </a:endParaRPr>
          </a:p>
        </p:txBody>
      </p:sp>
      <p:sp>
        <p:nvSpPr>
          <p:cNvPr id="2" name="Title 1">
            <a:extLst>
              <a:ext uri="{FF2B5EF4-FFF2-40B4-BE49-F238E27FC236}">
                <a16:creationId xmlns:a16="http://schemas.microsoft.com/office/drawing/2014/main" id="{67023E31-C045-FDFB-749C-D624D3C4E9B6}"/>
              </a:ext>
            </a:extLst>
          </p:cNvPr>
          <p:cNvSpPr>
            <a:spLocks noGrp="1"/>
          </p:cNvSpPr>
          <p:nvPr>
            <p:ph type="title"/>
          </p:nvPr>
        </p:nvSpPr>
        <p:spPr>
          <a:xfrm>
            <a:off x="137736" y="102886"/>
            <a:ext cx="11876463" cy="1658198"/>
          </a:xfrm>
        </p:spPr>
        <p:txBody>
          <a:bodyPr/>
          <a:lstStyle/>
          <a:p>
            <a:r>
              <a:rPr lang="en-US" dirty="0">
                <a:solidFill>
                  <a:schemeClr val="bg1"/>
                </a:solidFill>
              </a:rPr>
              <a:t>Activity 1 – fictional safeguarding panel video</a:t>
            </a:r>
            <a:endParaRPr lang="en-GB" dirty="0">
              <a:solidFill>
                <a:schemeClr val="bg1"/>
              </a:solidFill>
            </a:endParaRPr>
          </a:p>
        </p:txBody>
      </p:sp>
      <p:sp>
        <p:nvSpPr>
          <p:cNvPr id="11" name="Oval 10">
            <a:extLst>
              <a:ext uri="{FF2B5EF4-FFF2-40B4-BE49-F238E27FC236}">
                <a16:creationId xmlns:a16="http://schemas.microsoft.com/office/drawing/2014/main" id="{5F5CEE21-AEAE-834E-B2D6-AA48199B03B5}"/>
              </a:ext>
            </a:extLst>
          </p:cNvPr>
          <p:cNvSpPr/>
          <p:nvPr/>
        </p:nvSpPr>
        <p:spPr>
          <a:xfrm>
            <a:off x="379751" y="5857387"/>
            <a:ext cx="734479" cy="751669"/>
          </a:xfrm>
          <a:prstGeom prst="ellipse">
            <a:avLst/>
          </a:prstGeom>
          <a:solidFill>
            <a:srgbClr val="00C2CB">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Teacher outline">
            <a:extLst>
              <a:ext uri="{FF2B5EF4-FFF2-40B4-BE49-F238E27FC236}">
                <a16:creationId xmlns:a16="http://schemas.microsoft.com/office/drawing/2014/main" id="{9E88E4B5-1E24-5340-8A72-46351E16AD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425" y="5902773"/>
            <a:ext cx="613130" cy="632984"/>
          </a:xfrm>
          <a:prstGeom prst="rect">
            <a:avLst/>
          </a:prstGeom>
        </p:spPr>
      </p:pic>
      <p:grpSp>
        <p:nvGrpSpPr>
          <p:cNvPr id="7" name="Group 6">
            <a:extLst>
              <a:ext uri="{FF2B5EF4-FFF2-40B4-BE49-F238E27FC236}">
                <a16:creationId xmlns:a16="http://schemas.microsoft.com/office/drawing/2014/main" id="{1973B236-010B-1742-8AFA-1CBF939ACC0B}"/>
              </a:ext>
            </a:extLst>
          </p:cNvPr>
          <p:cNvGrpSpPr/>
          <p:nvPr/>
        </p:nvGrpSpPr>
        <p:grpSpPr>
          <a:xfrm>
            <a:off x="8969453" y="6140233"/>
            <a:ext cx="3046841" cy="641296"/>
            <a:chOff x="8969453" y="6140233"/>
            <a:chExt cx="3046841" cy="641296"/>
          </a:xfrm>
        </p:grpSpPr>
        <p:pic>
          <p:nvPicPr>
            <p:cNvPr id="9" name="Picture 8" descr="A close-up of a logo&#10;&#10;Description automatically generated">
              <a:extLst>
                <a:ext uri="{FF2B5EF4-FFF2-40B4-BE49-F238E27FC236}">
                  <a16:creationId xmlns:a16="http://schemas.microsoft.com/office/drawing/2014/main" id="{1E22C1B9-72BF-934F-AA72-79E87EE25B14}"/>
                </a:ext>
              </a:extLst>
            </p:cNvPr>
            <p:cNvPicPr>
              <a:picLocks noChangeAspect="1"/>
            </p:cNvPicPr>
            <p:nvPr/>
          </p:nvPicPr>
          <p:blipFill>
            <a:blip r:embed="rId4"/>
            <a:stretch>
              <a:fillRect/>
            </a:stretch>
          </p:blipFill>
          <p:spPr>
            <a:xfrm>
              <a:off x="8969453" y="6151311"/>
              <a:ext cx="1887733" cy="585197"/>
            </a:xfrm>
            <a:prstGeom prst="rect">
              <a:avLst/>
            </a:prstGeom>
          </p:spPr>
        </p:pic>
        <p:pic>
          <p:nvPicPr>
            <p:cNvPr id="10" name="Picture 9">
              <a:extLst>
                <a:ext uri="{FF2B5EF4-FFF2-40B4-BE49-F238E27FC236}">
                  <a16:creationId xmlns:a16="http://schemas.microsoft.com/office/drawing/2014/main" id="{048A398A-D151-0540-B837-2FC4B76BB32E}"/>
                </a:ext>
              </a:extLst>
            </p:cNvPr>
            <p:cNvPicPr>
              <a:picLocks noChangeAspect="1"/>
            </p:cNvPicPr>
            <p:nvPr/>
          </p:nvPicPr>
          <p:blipFill rotWithShape="1">
            <a:blip r:embed="rId5"/>
            <a:srcRect l="7159"/>
            <a:stretch/>
          </p:blipFill>
          <p:spPr>
            <a:xfrm>
              <a:off x="11035453" y="6140233"/>
              <a:ext cx="980841" cy="641296"/>
            </a:xfrm>
            <a:prstGeom prst="rect">
              <a:avLst/>
            </a:prstGeom>
          </p:spPr>
        </p:pic>
      </p:grpSp>
      <p:sp>
        <p:nvSpPr>
          <p:cNvPr id="13" name="TextBox 12">
            <a:extLst>
              <a:ext uri="{FF2B5EF4-FFF2-40B4-BE49-F238E27FC236}">
                <a16:creationId xmlns:a16="http://schemas.microsoft.com/office/drawing/2014/main" id="{AED70CB9-BEB5-904E-A3A4-E82CA2CDBC06}"/>
              </a:ext>
            </a:extLst>
          </p:cNvPr>
          <p:cNvSpPr txBox="1"/>
          <p:nvPr/>
        </p:nvSpPr>
        <p:spPr>
          <a:xfrm>
            <a:off x="956575" y="6136132"/>
            <a:ext cx="1240087" cy="307777"/>
          </a:xfrm>
          <a:prstGeom prst="rect">
            <a:avLst/>
          </a:prstGeom>
          <a:noFill/>
        </p:spPr>
        <p:txBody>
          <a:bodyPr wrap="square" lIns="91440" tIns="45720" rIns="91440" bIns="45720" rtlCol="0" anchor="t">
            <a:spAutoFit/>
          </a:bodyPr>
          <a:lstStyle/>
          <a:p>
            <a:pPr algn="ctr"/>
            <a:r>
              <a:rPr lang="en-GB" sz="1400" dirty="0">
                <a:solidFill>
                  <a:srgbClr val="566276"/>
                </a:solidFill>
                <a:cs typeface="Arial" panose="020B0604020202020204" pitchFamily="34" charset="0"/>
              </a:rPr>
              <a:t>1 minute</a:t>
            </a:r>
          </a:p>
        </p:txBody>
      </p:sp>
    </p:spTree>
    <p:extLst>
      <p:ext uri="{BB962C8B-B14F-4D97-AF65-F5344CB8AC3E}">
        <p14:creationId xmlns:p14="http://schemas.microsoft.com/office/powerpoint/2010/main" val="2293139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1FF0BD-8D61-354D-AE94-604C0A16CB4D}"/>
              </a:ext>
            </a:extLst>
          </p:cNvPr>
          <p:cNvSpPr/>
          <p:nvPr/>
        </p:nvSpPr>
        <p:spPr>
          <a:xfrm>
            <a:off x="0" y="0"/>
            <a:ext cx="12192000" cy="15775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CC2A997-593B-718A-D70A-F2FA20D63D2F}"/>
              </a:ext>
            </a:extLst>
          </p:cNvPr>
          <p:cNvSpPr>
            <a:spLocks noGrp="1"/>
          </p:cNvSpPr>
          <p:nvPr>
            <p:ph idx="1"/>
          </p:nvPr>
        </p:nvSpPr>
        <p:spPr>
          <a:xfrm>
            <a:off x="331396" y="2225892"/>
            <a:ext cx="11489141" cy="3766185"/>
          </a:xfrm>
        </p:spPr>
        <p:txBody>
          <a:bodyPr vert="horz" lIns="91440" tIns="45720" rIns="91440" bIns="45720" rtlCol="0" anchor="t">
            <a:normAutofit/>
          </a:bodyPr>
          <a:lstStyle/>
          <a:p>
            <a:pPr marL="457200" indent="-457200" fontAlgn="base">
              <a:buFont typeface="+mj-lt"/>
              <a:buAutoNum type="arabicPeriod"/>
            </a:pPr>
            <a:r>
              <a:rPr lang="en-GB" dirty="0"/>
              <a:t>Watch clip 1: </a:t>
            </a:r>
            <a:r>
              <a:rPr lang="en-US" sz="2000" u="sng" dirty="0">
                <a:hlinkClick r:id="rId2"/>
              </a:rPr>
              <a:t>https://vimeo.com/837829451?share=copy</a:t>
            </a:r>
            <a:r>
              <a:rPr lang="en-US" sz="2000" dirty="0"/>
              <a:t> </a:t>
            </a:r>
          </a:p>
          <a:p>
            <a:pPr lvl="2" fontAlgn="base"/>
            <a:endParaRPr lang="en-US" sz="1600" i="1" dirty="0"/>
          </a:p>
          <a:p>
            <a:pPr lvl="2" fontAlgn="base"/>
            <a:r>
              <a:rPr lang="en-US" sz="1800" i="1" dirty="0"/>
              <a:t>All the videos </a:t>
            </a:r>
            <a:r>
              <a:rPr lang="en-US" sz="1800" dirty="0"/>
              <a:t>for this workshop are also </a:t>
            </a:r>
            <a:r>
              <a:rPr lang="en-US" sz="1800" i="1" dirty="0"/>
              <a:t>on the </a:t>
            </a:r>
            <a:r>
              <a:rPr lang="en-US" sz="1800" i="1" dirty="0">
                <a:solidFill>
                  <a:schemeClr val="tx1"/>
                </a:solidFill>
              </a:rPr>
              <a:t>Innovate Project website resource page.</a:t>
            </a:r>
          </a:p>
          <a:p>
            <a:pPr marL="0" lvl="2" indent="0" fontAlgn="base">
              <a:buNone/>
            </a:pPr>
            <a:endParaRPr lang="en-US" sz="1800" dirty="0">
              <a:solidFill>
                <a:schemeClr val="tx1"/>
              </a:solidFill>
            </a:endParaRPr>
          </a:p>
          <a:p>
            <a:pPr marL="457200" indent="-457200" fontAlgn="base">
              <a:buFont typeface="+mj-lt"/>
              <a:buAutoNum type="arabicPeriod"/>
            </a:pPr>
            <a:r>
              <a:rPr lang="en-US" dirty="0"/>
              <a:t>Reflection on your own (1 </a:t>
            </a:r>
            <a:r>
              <a:rPr lang="en-GB" dirty="0"/>
              <a:t>minute</a:t>
            </a:r>
            <a:r>
              <a:rPr lang="en-US" dirty="0"/>
              <a:t>):</a:t>
            </a:r>
            <a:br>
              <a:rPr lang="en-US" dirty="0"/>
            </a:br>
            <a:br>
              <a:rPr lang="en-US" dirty="0"/>
            </a:br>
            <a:r>
              <a:rPr lang="en-GB" dirty="0">
                <a:solidFill>
                  <a:srgbClr val="002060"/>
                </a:solidFill>
              </a:rPr>
              <a:t> </a:t>
            </a:r>
            <a:r>
              <a:rPr lang="en-GB" dirty="0">
                <a:solidFill>
                  <a:srgbClr val="1041C2"/>
                </a:solidFill>
              </a:rPr>
              <a:t>- How do you feel after watching this? </a:t>
            </a:r>
          </a:p>
          <a:p>
            <a:pPr marL="0" indent="0" fontAlgn="base">
              <a:buNone/>
            </a:pPr>
            <a:r>
              <a:rPr lang="en-GB" dirty="0">
                <a:solidFill>
                  <a:srgbClr val="002060"/>
                </a:solidFill>
              </a:rPr>
              <a:t>        </a:t>
            </a:r>
            <a:r>
              <a:rPr lang="en-GB" dirty="0">
                <a:solidFill>
                  <a:srgbClr val="00B0F0"/>
                </a:solidFill>
              </a:rPr>
              <a:t>-</a:t>
            </a:r>
            <a:r>
              <a:rPr lang="en-GB" dirty="0">
                <a:solidFill>
                  <a:srgbClr val="002060"/>
                </a:solidFill>
              </a:rPr>
              <a:t> </a:t>
            </a:r>
            <a:r>
              <a:rPr lang="en-GB" dirty="0">
                <a:solidFill>
                  <a:schemeClr val="accent1"/>
                </a:solidFill>
              </a:rPr>
              <a:t>What could be done differently?</a:t>
            </a:r>
            <a:r>
              <a:rPr lang="en-GB" dirty="0">
                <a:solidFill>
                  <a:srgbClr val="002060"/>
                </a:solidFill>
              </a:rPr>
              <a:t> </a:t>
            </a:r>
          </a:p>
          <a:p>
            <a:pPr marL="0" lvl="2" indent="0" fontAlgn="base">
              <a:buNone/>
            </a:pPr>
            <a:endParaRPr lang="en-US" sz="2000" dirty="0">
              <a:solidFill>
                <a:schemeClr val="tx1"/>
              </a:solidFill>
            </a:endParaRPr>
          </a:p>
          <a:p>
            <a:pPr fontAlgn="base"/>
            <a:endParaRPr lang="en-US" sz="2000" i="1" dirty="0">
              <a:solidFill>
                <a:schemeClr val="tx1"/>
              </a:solidFill>
            </a:endParaRPr>
          </a:p>
          <a:p>
            <a:pPr fontAlgn="base"/>
            <a:endParaRPr lang="en-GB" sz="2000" dirty="0"/>
          </a:p>
          <a:p>
            <a:pPr fontAlgn="base"/>
            <a:endParaRPr lang="en-GB" sz="2000" dirty="0">
              <a:ea typeface="Calibri"/>
              <a:cs typeface="Calibri"/>
            </a:endParaRPr>
          </a:p>
          <a:p>
            <a:pPr marL="0" indent="0">
              <a:buNone/>
            </a:pPr>
            <a:endParaRPr lang="en-GB" dirty="0">
              <a:ea typeface="Calibri"/>
              <a:cs typeface="Calibri"/>
            </a:endParaRPr>
          </a:p>
        </p:txBody>
      </p:sp>
      <p:sp>
        <p:nvSpPr>
          <p:cNvPr id="2" name="Title 1">
            <a:extLst>
              <a:ext uri="{FF2B5EF4-FFF2-40B4-BE49-F238E27FC236}">
                <a16:creationId xmlns:a16="http://schemas.microsoft.com/office/drawing/2014/main" id="{67023E31-C045-FDFB-749C-D624D3C4E9B6}"/>
              </a:ext>
            </a:extLst>
          </p:cNvPr>
          <p:cNvSpPr>
            <a:spLocks noGrp="1"/>
          </p:cNvSpPr>
          <p:nvPr>
            <p:ph type="title"/>
          </p:nvPr>
        </p:nvSpPr>
        <p:spPr>
          <a:xfrm>
            <a:off x="137736" y="102886"/>
            <a:ext cx="11876463" cy="1658198"/>
          </a:xfrm>
        </p:spPr>
        <p:txBody>
          <a:bodyPr/>
          <a:lstStyle/>
          <a:p>
            <a:r>
              <a:rPr lang="en-US" dirty="0">
                <a:solidFill>
                  <a:schemeClr val="bg1"/>
                </a:solidFill>
              </a:rPr>
              <a:t>Video clip 1</a:t>
            </a:r>
            <a:endParaRPr lang="en-GB" dirty="0">
              <a:solidFill>
                <a:schemeClr val="bg1"/>
              </a:solidFill>
            </a:endParaRPr>
          </a:p>
        </p:txBody>
      </p:sp>
      <p:sp>
        <p:nvSpPr>
          <p:cNvPr id="11" name="Oval 10">
            <a:extLst>
              <a:ext uri="{FF2B5EF4-FFF2-40B4-BE49-F238E27FC236}">
                <a16:creationId xmlns:a16="http://schemas.microsoft.com/office/drawing/2014/main" id="{5F5CEE21-AEAE-834E-B2D6-AA48199B03B5}"/>
              </a:ext>
            </a:extLst>
          </p:cNvPr>
          <p:cNvSpPr/>
          <p:nvPr/>
        </p:nvSpPr>
        <p:spPr>
          <a:xfrm>
            <a:off x="379751" y="5857387"/>
            <a:ext cx="734479" cy="751669"/>
          </a:xfrm>
          <a:prstGeom prst="ellipse">
            <a:avLst/>
          </a:prstGeom>
          <a:solidFill>
            <a:srgbClr val="00C2CB">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Group brainstorm with solid fill">
            <a:extLst>
              <a:ext uri="{FF2B5EF4-FFF2-40B4-BE49-F238E27FC236}">
                <a16:creationId xmlns:a16="http://schemas.microsoft.com/office/drawing/2014/main" id="{76E84C11-0DAB-1348-B38B-BCBF5F1A80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0425" y="5857387"/>
            <a:ext cx="613130" cy="632984"/>
          </a:xfrm>
          <a:prstGeom prst="rect">
            <a:avLst/>
          </a:prstGeom>
        </p:spPr>
      </p:pic>
      <p:grpSp>
        <p:nvGrpSpPr>
          <p:cNvPr id="7" name="Group 6">
            <a:extLst>
              <a:ext uri="{FF2B5EF4-FFF2-40B4-BE49-F238E27FC236}">
                <a16:creationId xmlns:a16="http://schemas.microsoft.com/office/drawing/2014/main" id="{CDF5C7EB-70B9-F34D-9D56-063C5BF2DFC9}"/>
              </a:ext>
            </a:extLst>
          </p:cNvPr>
          <p:cNvGrpSpPr/>
          <p:nvPr/>
        </p:nvGrpSpPr>
        <p:grpSpPr>
          <a:xfrm>
            <a:off x="8969453" y="6140233"/>
            <a:ext cx="3046841" cy="641296"/>
            <a:chOff x="8969453" y="6140233"/>
            <a:chExt cx="3046841" cy="641296"/>
          </a:xfrm>
        </p:grpSpPr>
        <p:pic>
          <p:nvPicPr>
            <p:cNvPr id="9" name="Picture 8" descr="A close-up of a logo&#10;&#10;Description automatically generated">
              <a:extLst>
                <a:ext uri="{FF2B5EF4-FFF2-40B4-BE49-F238E27FC236}">
                  <a16:creationId xmlns:a16="http://schemas.microsoft.com/office/drawing/2014/main" id="{3BE60334-63A2-1D4F-A37E-6FD55B853894}"/>
                </a:ext>
              </a:extLst>
            </p:cNvPr>
            <p:cNvPicPr>
              <a:picLocks noChangeAspect="1"/>
            </p:cNvPicPr>
            <p:nvPr/>
          </p:nvPicPr>
          <p:blipFill>
            <a:blip r:embed="rId5"/>
            <a:stretch>
              <a:fillRect/>
            </a:stretch>
          </p:blipFill>
          <p:spPr>
            <a:xfrm>
              <a:off x="8969453" y="6151311"/>
              <a:ext cx="1887733" cy="585197"/>
            </a:xfrm>
            <a:prstGeom prst="rect">
              <a:avLst/>
            </a:prstGeom>
          </p:spPr>
        </p:pic>
        <p:pic>
          <p:nvPicPr>
            <p:cNvPr id="12" name="Picture 11">
              <a:extLst>
                <a:ext uri="{FF2B5EF4-FFF2-40B4-BE49-F238E27FC236}">
                  <a16:creationId xmlns:a16="http://schemas.microsoft.com/office/drawing/2014/main" id="{4F4E7AE0-7CBF-7A42-817A-F18D7C4FC909}"/>
                </a:ext>
              </a:extLst>
            </p:cNvPr>
            <p:cNvPicPr>
              <a:picLocks noChangeAspect="1"/>
            </p:cNvPicPr>
            <p:nvPr/>
          </p:nvPicPr>
          <p:blipFill rotWithShape="1">
            <a:blip r:embed="rId6"/>
            <a:srcRect l="7159"/>
            <a:stretch/>
          </p:blipFill>
          <p:spPr>
            <a:xfrm>
              <a:off x="11035453" y="6140233"/>
              <a:ext cx="980841" cy="641296"/>
            </a:xfrm>
            <a:prstGeom prst="rect">
              <a:avLst/>
            </a:prstGeom>
          </p:spPr>
        </p:pic>
      </p:grpSp>
      <p:sp>
        <p:nvSpPr>
          <p:cNvPr id="13" name="TextBox 12">
            <a:extLst>
              <a:ext uri="{FF2B5EF4-FFF2-40B4-BE49-F238E27FC236}">
                <a16:creationId xmlns:a16="http://schemas.microsoft.com/office/drawing/2014/main" id="{6EDDC6E7-4E30-1642-8FCC-8B51A199A452}"/>
              </a:ext>
            </a:extLst>
          </p:cNvPr>
          <p:cNvSpPr txBox="1"/>
          <p:nvPr/>
        </p:nvSpPr>
        <p:spPr>
          <a:xfrm>
            <a:off x="1053555" y="6184040"/>
            <a:ext cx="1106861" cy="307777"/>
          </a:xfrm>
          <a:prstGeom prst="rect">
            <a:avLst/>
          </a:prstGeom>
          <a:noFill/>
        </p:spPr>
        <p:txBody>
          <a:bodyPr wrap="square" lIns="91440" tIns="45720" rIns="91440" bIns="45720" rtlCol="0" anchor="t">
            <a:spAutoFit/>
          </a:bodyPr>
          <a:lstStyle/>
          <a:p>
            <a:pPr algn="ctr"/>
            <a:r>
              <a:rPr lang="en-GB" sz="1400" dirty="0">
                <a:solidFill>
                  <a:srgbClr val="566276"/>
                </a:solidFill>
                <a:cs typeface="Arial" panose="020B0604020202020204" pitchFamily="34" charset="0"/>
              </a:rPr>
              <a:t>5 minutes</a:t>
            </a:r>
          </a:p>
        </p:txBody>
      </p:sp>
    </p:spTree>
    <p:extLst>
      <p:ext uri="{BB962C8B-B14F-4D97-AF65-F5344CB8AC3E}">
        <p14:creationId xmlns:p14="http://schemas.microsoft.com/office/powerpoint/2010/main" val="2967775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1FF0BD-8D61-354D-AE94-604C0A16CB4D}"/>
              </a:ext>
            </a:extLst>
          </p:cNvPr>
          <p:cNvSpPr/>
          <p:nvPr/>
        </p:nvSpPr>
        <p:spPr>
          <a:xfrm>
            <a:off x="0" y="0"/>
            <a:ext cx="12192000" cy="15775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CC2A997-593B-718A-D70A-F2FA20D63D2F}"/>
              </a:ext>
            </a:extLst>
          </p:cNvPr>
          <p:cNvSpPr>
            <a:spLocks noGrp="1"/>
          </p:cNvSpPr>
          <p:nvPr>
            <p:ph idx="1"/>
          </p:nvPr>
        </p:nvSpPr>
        <p:spPr>
          <a:xfrm>
            <a:off x="331396" y="2225892"/>
            <a:ext cx="11489141" cy="3766185"/>
          </a:xfrm>
        </p:spPr>
        <p:txBody>
          <a:bodyPr vert="horz" lIns="91440" tIns="45720" rIns="91440" bIns="45720" rtlCol="0" anchor="t">
            <a:normAutofit/>
          </a:bodyPr>
          <a:lstStyle/>
          <a:p>
            <a:pPr marL="457200" indent="-457200">
              <a:buFont typeface="+mj-lt"/>
              <a:buAutoNum type="arabicPeriod"/>
            </a:pPr>
            <a:r>
              <a:rPr lang="en-GB" dirty="0"/>
              <a:t>Watch clip 2: </a:t>
            </a:r>
            <a:r>
              <a:rPr lang="en-US" sz="2000" u="sng" dirty="0">
                <a:hlinkClick r:id="rId2"/>
              </a:rPr>
              <a:t>https://vimeo.com/837842826?share=copy</a:t>
            </a:r>
            <a:r>
              <a:rPr lang="en-US" sz="2000" dirty="0"/>
              <a:t> </a:t>
            </a:r>
            <a:br>
              <a:rPr lang="en-US" sz="2000" dirty="0"/>
            </a:br>
            <a:endParaRPr lang="en-US" sz="1600" i="1" dirty="0"/>
          </a:p>
          <a:p>
            <a:pPr marL="0" lvl="2" indent="0" fontAlgn="base">
              <a:buNone/>
            </a:pPr>
            <a:endParaRPr lang="en-US" sz="1800" dirty="0">
              <a:solidFill>
                <a:schemeClr val="tx1"/>
              </a:solidFill>
            </a:endParaRPr>
          </a:p>
          <a:p>
            <a:pPr marL="457200" indent="-457200" fontAlgn="base">
              <a:buFont typeface="+mj-lt"/>
              <a:buAutoNum type="arabicPeriod"/>
            </a:pPr>
            <a:r>
              <a:rPr lang="en-US" dirty="0"/>
              <a:t>Reflection on your own (1 minute):</a:t>
            </a:r>
            <a:br>
              <a:rPr lang="en-US" dirty="0"/>
            </a:br>
            <a:br>
              <a:rPr lang="en-US" dirty="0"/>
            </a:br>
            <a:r>
              <a:rPr lang="en-GB" dirty="0">
                <a:solidFill>
                  <a:srgbClr val="002060"/>
                </a:solidFill>
              </a:rPr>
              <a:t>  </a:t>
            </a:r>
            <a:r>
              <a:rPr lang="en-GB" dirty="0">
                <a:solidFill>
                  <a:srgbClr val="1041C2"/>
                </a:solidFill>
              </a:rPr>
              <a:t>- How do you feel after watching this? </a:t>
            </a:r>
          </a:p>
          <a:p>
            <a:pPr marL="0" indent="0" fontAlgn="base">
              <a:buNone/>
            </a:pPr>
            <a:r>
              <a:rPr lang="en-GB" dirty="0">
                <a:solidFill>
                  <a:srgbClr val="002060"/>
                </a:solidFill>
              </a:rPr>
              <a:t>        </a:t>
            </a:r>
            <a:r>
              <a:rPr lang="en-GB" dirty="0">
                <a:solidFill>
                  <a:srgbClr val="00B0F0"/>
                </a:solidFill>
              </a:rPr>
              <a:t>-</a:t>
            </a:r>
            <a:r>
              <a:rPr lang="en-GB" dirty="0">
                <a:solidFill>
                  <a:srgbClr val="002060"/>
                </a:solidFill>
              </a:rPr>
              <a:t> </a:t>
            </a:r>
            <a:r>
              <a:rPr lang="en-GB" dirty="0">
                <a:solidFill>
                  <a:schemeClr val="accent1"/>
                </a:solidFill>
              </a:rPr>
              <a:t>What could be done differently?</a:t>
            </a:r>
            <a:r>
              <a:rPr lang="en-GB" dirty="0">
                <a:solidFill>
                  <a:srgbClr val="002060"/>
                </a:solidFill>
              </a:rPr>
              <a:t> </a:t>
            </a:r>
          </a:p>
          <a:p>
            <a:pPr marL="0" lvl="2" indent="0" fontAlgn="base">
              <a:buNone/>
            </a:pPr>
            <a:endParaRPr lang="en-US" sz="2000" dirty="0">
              <a:solidFill>
                <a:schemeClr val="tx1"/>
              </a:solidFill>
            </a:endParaRPr>
          </a:p>
          <a:p>
            <a:pPr fontAlgn="base"/>
            <a:endParaRPr lang="en-US" sz="2000" i="1" dirty="0">
              <a:solidFill>
                <a:schemeClr val="tx1"/>
              </a:solidFill>
            </a:endParaRPr>
          </a:p>
          <a:p>
            <a:pPr fontAlgn="base"/>
            <a:endParaRPr lang="en-GB" sz="2000" dirty="0"/>
          </a:p>
          <a:p>
            <a:pPr fontAlgn="base"/>
            <a:endParaRPr lang="en-GB" sz="2000" dirty="0">
              <a:ea typeface="Calibri"/>
              <a:cs typeface="Calibri"/>
            </a:endParaRPr>
          </a:p>
          <a:p>
            <a:pPr marL="0" indent="0">
              <a:buNone/>
            </a:pPr>
            <a:endParaRPr lang="en-GB" dirty="0">
              <a:ea typeface="Calibri"/>
              <a:cs typeface="Calibri"/>
            </a:endParaRPr>
          </a:p>
        </p:txBody>
      </p:sp>
      <p:sp>
        <p:nvSpPr>
          <p:cNvPr id="2" name="Title 1">
            <a:extLst>
              <a:ext uri="{FF2B5EF4-FFF2-40B4-BE49-F238E27FC236}">
                <a16:creationId xmlns:a16="http://schemas.microsoft.com/office/drawing/2014/main" id="{67023E31-C045-FDFB-749C-D624D3C4E9B6}"/>
              </a:ext>
            </a:extLst>
          </p:cNvPr>
          <p:cNvSpPr>
            <a:spLocks noGrp="1"/>
          </p:cNvSpPr>
          <p:nvPr>
            <p:ph type="title"/>
          </p:nvPr>
        </p:nvSpPr>
        <p:spPr>
          <a:xfrm>
            <a:off x="137736" y="102886"/>
            <a:ext cx="11876463" cy="1658198"/>
          </a:xfrm>
        </p:spPr>
        <p:txBody>
          <a:bodyPr/>
          <a:lstStyle/>
          <a:p>
            <a:r>
              <a:rPr lang="en-US" dirty="0">
                <a:solidFill>
                  <a:schemeClr val="bg1"/>
                </a:solidFill>
              </a:rPr>
              <a:t>Video clip 2</a:t>
            </a:r>
            <a:endParaRPr lang="en-GB" dirty="0">
              <a:solidFill>
                <a:schemeClr val="bg1"/>
              </a:solidFill>
            </a:endParaRPr>
          </a:p>
        </p:txBody>
      </p:sp>
      <p:sp>
        <p:nvSpPr>
          <p:cNvPr id="11" name="Oval 10">
            <a:extLst>
              <a:ext uri="{FF2B5EF4-FFF2-40B4-BE49-F238E27FC236}">
                <a16:creationId xmlns:a16="http://schemas.microsoft.com/office/drawing/2014/main" id="{5F5CEE21-AEAE-834E-B2D6-AA48199B03B5}"/>
              </a:ext>
            </a:extLst>
          </p:cNvPr>
          <p:cNvSpPr/>
          <p:nvPr/>
        </p:nvSpPr>
        <p:spPr>
          <a:xfrm>
            <a:off x="379751" y="5857387"/>
            <a:ext cx="734479" cy="751669"/>
          </a:xfrm>
          <a:prstGeom prst="ellipse">
            <a:avLst/>
          </a:prstGeom>
          <a:solidFill>
            <a:srgbClr val="00C2CB">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Group brainstorm with solid fill">
            <a:extLst>
              <a:ext uri="{FF2B5EF4-FFF2-40B4-BE49-F238E27FC236}">
                <a16:creationId xmlns:a16="http://schemas.microsoft.com/office/drawing/2014/main" id="{76E84C11-0DAB-1348-B38B-BCBF5F1A80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0425" y="5857387"/>
            <a:ext cx="613130" cy="632984"/>
          </a:xfrm>
          <a:prstGeom prst="rect">
            <a:avLst/>
          </a:prstGeom>
        </p:spPr>
      </p:pic>
      <p:grpSp>
        <p:nvGrpSpPr>
          <p:cNvPr id="7" name="Group 6">
            <a:extLst>
              <a:ext uri="{FF2B5EF4-FFF2-40B4-BE49-F238E27FC236}">
                <a16:creationId xmlns:a16="http://schemas.microsoft.com/office/drawing/2014/main" id="{85DE3F61-C13C-C34E-88C8-BAE235087B2C}"/>
              </a:ext>
            </a:extLst>
          </p:cNvPr>
          <p:cNvGrpSpPr/>
          <p:nvPr/>
        </p:nvGrpSpPr>
        <p:grpSpPr>
          <a:xfrm>
            <a:off x="8969453" y="6140233"/>
            <a:ext cx="3046841" cy="641296"/>
            <a:chOff x="8969453" y="6140233"/>
            <a:chExt cx="3046841" cy="641296"/>
          </a:xfrm>
        </p:grpSpPr>
        <p:pic>
          <p:nvPicPr>
            <p:cNvPr id="9" name="Picture 8" descr="A close-up of a logo&#10;&#10;Description automatically generated">
              <a:extLst>
                <a:ext uri="{FF2B5EF4-FFF2-40B4-BE49-F238E27FC236}">
                  <a16:creationId xmlns:a16="http://schemas.microsoft.com/office/drawing/2014/main" id="{05B407A9-3C54-744F-91F4-A17E91E2EAC7}"/>
                </a:ext>
              </a:extLst>
            </p:cNvPr>
            <p:cNvPicPr>
              <a:picLocks noChangeAspect="1"/>
            </p:cNvPicPr>
            <p:nvPr/>
          </p:nvPicPr>
          <p:blipFill>
            <a:blip r:embed="rId5"/>
            <a:stretch>
              <a:fillRect/>
            </a:stretch>
          </p:blipFill>
          <p:spPr>
            <a:xfrm>
              <a:off x="8969453" y="6151311"/>
              <a:ext cx="1887733" cy="585197"/>
            </a:xfrm>
            <a:prstGeom prst="rect">
              <a:avLst/>
            </a:prstGeom>
          </p:spPr>
        </p:pic>
        <p:pic>
          <p:nvPicPr>
            <p:cNvPr id="12" name="Picture 11">
              <a:extLst>
                <a:ext uri="{FF2B5EF4-FFF2-40B4-BE49-F238E27FC236}">
                  <a16:creationId xmlns:a16="http://schemas.microsoft.com/office/drawing/2014/main" id="{7251669C-ECFA-6243-A49B-B3D8F09F8D2F}"/>
                </a:ext>
              </a:extLst>
            </p:cNvPr>
            <p:cNvPicPr>
              <a:picLocks noChangeAspect="1"/>
            </p:cNvPicPr>
            <p:nvPr/>
          </p:nvPicPr>
          <p:blipFill rotWithShape="1">
            <a:blip r:embed="rId6"/>
            <a:srcRect l="7159"/>
            <a:stretch/>
          </p:blipFill>
          <p:spPr>
            <a:xfrm>
              <a:off x="11035453" y="6140233"/>
              <a:ext cx="980841" cy="641296"/>
            </a:xfrm>
            <a:prstGeom prst="rect">
              <a:avLst/>
            </a:prstGeom>
          </p:spPr>
        </p:pic>
      </p:grpSp>
      <p:sp>
        <p:nvSpPr>
          <p:cNvPr id="13" name="TextBox 12">
            <a:extLst>
              <a:ext uri="{FF2B5EF4-FFF2-40B4-BE49-F238E27FC236}">
                <a16:creationId xmlns:a16="http://schemas.microsoft.com/office/drawing/2014/main" id="{C2342704-B291-764E-B2F1-2366421CCA77}"/>
              </a:ext>
            </a:extLst>
          </p:cNvPr>
          <p:cNvSpPr txBox="1"/>
          <p:nvPr/>
        </p:nvSpPr>
        <p:spPr>
          <a:xfrm>
            <a:off x="1053555" y="6184040"/>
            <a:ext cx="1106861" cy="307777"/>
          </a:xfrm>
          <a:prstGeom prst="rect">
            <a:avLst/>
          </a:prstGeom>
          <a:noFill/>
        </p:spPr>
        <p:txBody>
          <a:bodyPr wrap="square" lIns="91440" tIns="45720" rIns="91440" bIns="45720" rtlCol="0" anchor="t">
            <a:spAutoFit/>
          </a:bodyPr>
          <a:lstStyle/>
          <a:p>
            <a:pPr algn="ctr"/>
            <a:r>
              <a:rPr lang="en-GB" sz="1400" dirty="0">
                <a:solidFill>
                  <a:srgbClr val="566276"/>
                </a:solidFill>
                <a:cs typeface="Arial" panose="020B0604020202020204" pitchFamily="34" charset="0"/>
              </a:rPr>
              <a:t>3 minutes</a:t>
            </a:r>
          </a:p>
        </p:txBody>
      </p:sp>
    </p:spTree>
    <p:extLst>
      <p:ext uri="{BB962C8B-B14F-4D97-AF65-F5344CB8AC3E}">
        <p14:creationId xmlns:p14="http://schemas.microsoft.com/office/powerpoint/2010/main" val="3693200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1FF0BD-8D61-354D-AE94-604C0A16CB4D}"/>
              </a:ext>
            </a:extLst>
          </p:cNvPr>
          <p:cNvSpPr/>
          <p:nvPr/>
        </p:nvSpPr>
        <p:spPr>
          <a:xfrm>
            <a:off x="0" y="0"/>
            <a:ext cx="12192000" cy="15775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CC2A997-593B-718A-D70A-F2FA20D63D2F}"/>
              </a:ext>
            </a:extLst>
          </p:cNvPr>
          <p:cNvSpPr>
            <a:spLocks noGrp="1"/>
          </p:cNvSpPr>
          <p:nvPr>
            <p:ph idx="1"/>
          </p:nvPr>
        </p:nvSpPr>
        <p:spPr>
          <a:xfrm>
            <a:off x="331396" y="2225892"/>
            <a:ext cx="11489141" cy="3766185"/>
          </a:xfrm>
        </p:spPr>
        <p:txBody>
          <a:bodyPr vert="horz" lIns="91440" tIns="45720" rIns="91440" bIns="45720" rtlCol="0" anchor="t">
            <a:normAutofit/>
          </a:bodyPr>
          <a:lstStyle/>
          <a:p>
            <a:pPr marL="457200" indent="-457200">
              <a:buFont typeface="+mj-lt"/>
              <a:buAutoNum type="arabicPeriod"/>
            </a:pPr>
            <a:r>
              <a:rPr lang="en-GB" dirty="0"/>
              <a:t>Watch clip 3: </a:t>
            </a:r>
            <a:r>
              <a:rPr lang="en-US" sz="2000" u="sng" dirty="0">
                <a:hlinkClick r:id="rId2"/>
              </a:rPr>
              <a:t>https://vimeo.com/837842016?share=copy</a:t>
            </a:r>
            <a:br>
              <a:rPr lang="en-US" sz="2000" dirty="0"/>
            </a:br>
            <a:endParaRPr lang="en-US" sz="1600" i="1" dirty="0"/>
          </a:p>
          <a:p>
            <a:pPr marL="0" lvl="2" indent="0" fontAlgn="base">
              <a:buNone/>
            </a:pPr>
            <a:endParaRPr lang="en-US" sz="1800" dirty="0">
              <a:solidFill>
                <a:schemeClr val="tx1"/>
              </a:solidFill>
            </a:endParaRPr>
          </a:p>
          <a:p>
            <a:pPr marL="457200" indent="-457200">
              <a:buFont typeface="+mj-lt"/>
              <a:buAutoNum type="arabicPeriod"/>
            </a:pPr>
            <a:r>
              <a:rPr lang="en-US" dirty="0"/>
              <a:t>After watching the video, go straight into feedback in groups (10 minutes). </a:t>
            </a:r>
            <a:br>
              <a:rPr lang="en-US" dirty="0"/>
            </a:br>
            <a:br>
              <a:rPr lang="en-US" dirty="0"/>
            </a:br>
            <a:r>
              <a:rPr lang="en-US" dirty="0"/>
              <a:t>Feedback on the questions you have been asked to reflect on:</a:t>
            </a:r>
            <a:br>
              <a:rPr lang="en-US" dirty="0"/>
            </a:br>
            <a:br>
              <a:rPr lang="en-US" dirty="0"/>
            </a:br>
            <a:r>
              <a:rPr lang="en-GB" dirty="0">
                <a:solidFill>
                  <a:srgbClr val="002060"/>
                </a:solidFill>
              </a:rPr>
              <a:t> </a:t>
            </a:r>
            <a:r>
              <a:rPr lang="en-GB" dirty="0">
                <a:solidFill>
                  <a:srgbClr val="1041C2"/>
                </a:solidFill>
              </a:rPr>
              <a:t>- How did the three clips make you feel? </a:t>
            </a:r>
          </a:p>
          <a:p>
            <a:pPr marL="0" indent="0" fontAlgn="base">
              <a:buNone/>
            </a:pPr>
            <a:r>
              <a:rPr lang="en-GB" dirty="0">
                <a:solidFill>
                  <a:srgbClr val="002060"/>
                </a:solidFill>
              </a:rPr>
              <a:t>        </a:t>
            </a:r>
            <a:r>
              <a:rPr lang="en-GB" dirty="0">
                <a:solidFill>
                  <a:srgbClr val="00B0F0"/>
                </a:solidFill>
              </a:rPr>
              <a:t>- </a:t>
            </a:r>
            <a:r>
              <a:rPr lang="en-GB" dirty="0">
                <a:solidFill>
                  <a:schemeClr val="accent1"/>
                </a:solidFill>
              </a:rPr>
              <a:t>What could be done differently?</a:t>
            </a:r>
            <a:r>
              <a:rPr lang="en-GB" dirty="0">
                <a:solidFill>
                  <a:srgbClr val="002060"/>
                </a:solidFill>
              </a:rPr>
              <a:t> </a:t>
            </a:r>
          </a:p>
          <a:p>
            <a:pPr marL="0" lvl="2" indent="0" fontAlgn="base">
              <a:buNone/>
            </a:pPr>
            <a:endParaRPr lang="en-US" sz="2000" dirty="0">
              <a:solidFill>
                <a:schemeClr val="tx1"/>
              </a:solidFill>
            </a:endParaRPr>
          </a:p>
          <a:p>
            <a:pPr fontAlgn="base"/>
            <a:endParaRPr lang="en-US" sz="2000" i="1" dirty="0">
              <a:solidFill>
                <a:schemeClr val="tx1"/>
              </a:solidFill>
            </a:endParaRPr>
          </a:p>
          <a:p>
            <a:pPr fontAlgn="base"/>
            <a:endParaRPr lang="en-GB" sz="2000" dirty="0"/>
          </a:p>
          <a:p>
            <a:pPr fontAlgn="base"/>
            <a:endParaRPr lang="en-GB" sz="2000" dirty="0">
              <a:ea typeface="Calibri"/>
              <a:cs typeface="Calibri"/>
            </a:endParaRPr>
          </a:p>
          <a:p>
            <a:pPr marL="0" indent="0">
              <a:buNone/>
            </a:pPr>
            <a:endParaRPr lang="en-GB" dirty="0">
              <a:ea typeface="Calibri"/>
              <a:cs typeface="Calibri"/>
            </a:endParaRPr>
          </a:p>
        </p:txBody>
      </p:sp>
      <p:sp>
        <p:nvSpPr>
          <p:cNvPr id="2" name="Title 1">
            <a:extLst>
              <a:ext uri="{FF2B5EF4-FFF2-40B4-BE49-F238E27FC236}">
                <a16:creationId xmlns:a16="http://schemas.microsoft.com/office/drawing/2014/main" id="{67023E31-C045-FDFB-749C-D624D3C4E9B6}"/>
              </a:ext>
            </a:extLst>
          </p:cNvPr>
          <p:cNvSpPr>
            <a:spLocks noGrp="1"/>
          </p:cNvSpPr>
          <p:nvPr>
            <p:ph type="title"/>
          </p:nvPr>
        </p:nvSpPr>
        <p:spPr>
          <a:xfrm>
            <a:off x="137736" y="102886"/>
            <a:ext cx="11876463" cy="1658198"/>
          </a:xfrm>
        </p:spPr>
        <p:txBody>
          <a:bodyPr/>
          <a:lstStyle/>
          <a:p>
            <a:r>
              <a:rPr lang="en-US" dirty="0">
                <a:solidFill>
                  <a:schemeClr val="bg1"/>
                </a:solidFill>
              </a:rPr>
              <a:t>Video clip 3</a:t>
            </a:r>
            <a:endParaRPr lang="en-GB" dirty="0">
              <a:solidFill>
                <a:schemeClr val="bg1"/>
              </a:solidFill>
            </a:endParaRPr>
          </a:p>
        </p:txBody>
      </p:sp>
      <p:sp>
        <p:nvSpPr>
          <p:cNvPr id="11" name="Oval 10">
            <a:extLst>
              <a:ext uri="{FF2B5EF4-FFF2-40B4-BE49-F238E27FC236}">
                <a16:creationId xmlns:a16="http://schemas.microsoft.com/office/drawing/2014/main" id="{5F5CEE21-AEAE-834E-B2D6-AA48199B03B5}"/>
              </a:ext>
            </a:extLst>
          </p:cNvPr>
          <p:cNvSpPr/>
          <p:nvPr/>
        </p:nvSpPr>
        <p:spPr>
          <a:xfrm>
            <a:off x="379751" y="5857387"/>
            <a:ext cx="734479" cy="751669"/>
          </a:xfrm>
          <a:prstGeom prst="ellipse">
            <a:avLst/>
          </a:prstGeom>
          <a:solidFill>
            <a:srgbClr val="00C2CB">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Group brainstorm with solid fill">
            <a:extLst>
              <a:ext uri="{FF2B5EF4-FFF2-40B4-BE49-F238E27FC236}">
                <a16:creationId xmlns:a16="http://schemas.microsoft.com/office/drawing/2014/main" id="{76E84C11-0DAB-1348-B38B-BCBF5F1A80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0425" y="5857387"/>
            <a:ext cx="613130" cy="632984"/>
          </a:xfrm>
          <a:prstGeom prst="rect">
            <a:avLst/>
          </a:prstGeom>
        </p:spPr>
      </p:pic>
      <p:grpSp>
        <p:nvGrpSpPr>
          <p:cNvPr id="9" name="Group 8">
            <a:extLst>
              <a:ext uri="{FF2B5EF4-FFF2-40B4-BE49-F238E27FC236}">
                <a16:creationId xmlns:a16="http://schemas.microsoft.com/office/drawing/2014/main" id="{D94715F6-98A4-FF49-9CB1-B3337821AC8A}"/>
              </a:ext>
            </a:extLst>
          </p:cNvPr>
          <p:cNvGrpSpPr/>
          <p:nvPr/>
        </p:nvGrpSpPr>
        <p:grpSpPr>
          <a:xfrm>
            <a:off x="8969453" y="6140233"/>
            <a:ext cx="3046841" cy="641296"/>
            <a:chOff x="8969453" y="6140233"/>
            <a:chExt cx="3046841" cy="641296"/>
          </a:xfrm>
        </p:grpSpPr>
        <p:pic>
          <p:nvPicPr>
            <p:cNvPr id="12" name="Picture 11" descr="A close-up of a logo&#10;&#10;Description automatically generated">
              <a:extLst>
                <a:ext uri="{FF2B5EF4-FFF2-40B4-BE49-F238E27FC236}">
                  <a16:creationId xmlns:a16="http://schemas.microsoft.com/office/drawing/2014/main" id="{D4F021DE-75F8-8F4C-B24B-AEF7163C2952}"/>
                </a:ext>
              </a:extLst>
            </p:cNvPr>
            <p:cNvPicPr>
              <a:picLocks noChangeAspect="1"/>
            </p:cNvPicPr>
            <p:nvPr/>
          </p:nvPicPr>
          <p:blipFill>
            <a:blip r:embed="rId5"/>
            <a:stretch>
              <a:fillRect/>
            </a:stretch>
          </p:blipFill>
          <p:spPr>
            <a:xfrm>
              <a:off x="8969453" y="6151311"/>
              <a:ext cx="1887733" cy="585197"/>
            </a:xfrm>
            <a:prstGeom prst="rect">
              <a:avLst/>
            </a:prstGeom>
          </p:spPr>
        </p:pic>
        <p:pic>
          <p:nvPicPr>
            <p:cNvPr id="13" name="Picture 12">
              <a:extLst>
                <a:ext uri="{FF2B5EF4-FFF2-40B4-BE49-F238E27FC236}">
                  <a16:creationId xmlns:a16="http://schemas.microsoft.com/office/drawing/2014/main" id="{F660E64A-F6E9-6346-9714-609C0176E0C7}"/>
                </a:ext>
              </a:extLst>
            </p:cNvPr>
            <p:cNvPicPr>
              <a:picLocks noChangeAspect="1"/>
            </p:cNvPicPr>
            <p:nvPr/>
          </p:nvPicPr>
          <p:blipFill rotWithShape="1">
            <a:blip r:embed="rId6"/>
            <a:srcRect l="7159"/>
            <a:stretch/>
          </p:blipFill>
          <p:spPr>
            <a:xfrm>
              <a:off x="11035453" y="6140233"/>
              <a:ext cx="980841" cy="641296"/>
            </a:xfrm>
            <a:prstGeom prst="rect">
              <a:avLst/>
            </a:prstGeom>
          </p:spPr>
        </p:pic>
      </p:grpSp>
      <p:sp>
        <p:nvSpPr>
          <p:cNvPr id="14" name="TextBox 13">
            <a:extLst>
              <a:ext uri="{FF2B5EF4-FFF2-40B4-BE49-F238E27FC236}">
                <a16:creationId xmlns:a16="http://schemas.microsoft.com/office/drawing/2014/main" id="{B4989B2D-7DBD-F64E-8A8B-3BD53E32FB78}"/>
              </a:ext>
            </a:extLst>
          </p:cNvPr>
          <p:cNvSpPr txBox="1"/>
          <p:nvPr/>
        </p:nvSpPr>
        <p:spPr>
          <a:xfrm>
            <a:off x="1114230" y="6140233"/>
            <a:ext cx="1106861" cy="307777"/>
          </a:xfrm>
          <a:prstGeom prst="rect">
            <a:avLst/>
          </a:prstGeom>
          <a:noFill/>
        </p:spPr>
        <p:txBody>
          <a:bodyPr wrap="square" lIns="91440" tIns="45720" rIns="91440" bIns="45720" rtlCol="0" anchor="t">
            <a:spAutoFit/>
          </a:bodyPr>
          <a:lstStyle/>
          <a:p>
            <a:pPr algn="ctr"/>
            <a:r>
              <a:rPr lang="en-GB" sz="1400" dirty="0">
                <a:solidFill>
                  <a:srgbClr val="566276"/>
                </a:solidFill>
                <a:cs typeface="Arial" panose="020B0604020202020204" pitchFamily="34" charset="0"/>
              </a:rPr>
              <a:t>12 minutes</a:t>
            </a:r>
          </a:p>
        </p:txBody>
      </p:sp>
    </p:spTree>
    <p:extLst>
      <p:ext uri="{BB962C8B-B14F-4D97-AF65-F5344CB8AC3E}">
        <p14:creationId xmlns:p14="http://schemas.microsoft.com/office/powerpoint/2010/main" val="428386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127B9-F9CB-2848-9441-D498947AF0E0}"/>
              </a:ext>
            </a:extLst>
          </p:cNvPr>
          <p:cNvSpPr>
            <a:spLocks noGrp="1"/>
          </p:cNvSpPr>
          <p:nvPr>
            <p:ph type="title"/>
          </p:nvPr>
        </p:nvSpPr>
        <p:spPr>
          <a:xfrm>
            <a:off x="1097317" y="1295707"/>
            <a:ext cx="9607160" cy="2779429"/>
          </a:xfrm>
        </p:spPr>
        <p:txBody>
          <a:bodyPr vert="horz" lIns="91440" tIns="45720" rIns="91440" bIns="45720" rtlCol="0" anchor="b">
            <a:normAutofit/>
          </a:bodyPr>
          <a:lstStyle/>
          <a:p>
            <a:pPr>
              <a:lnSpc>
                <a:spcPct val="80000"/>
              </a:lnSpc>
            </a:pPr>
            <a:r>
              <a:rPr lang="en-US" sz="6800" dirty="0">
                <a:solidFill>
                  <a:srgbClr val="FFFFFF"/>
                </a:solidFill>
              </a:rPr>
              <a:t>Activity 2</a:t>
            </a:r>
          </a:p>
        </p:txBody>
      </p:sp>
    </p:spTree>
    <p:extLst>
      <p:ext uri="{BB962C8B-B14F-4D97-AF65-F5344CB8AC3E}">
        <p14:creationId xmlns:p14="http://schemas.microsoft.com/office/powerpoint/2010/main" val="3507763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1FF0BD-8D61-354D-AE94-604C0A16CB4D}"/>
              </a:ext>
            </a:extLst>
          </p:cNvPr>
          <p:cNvSpPr/>
          <p:nvPr/>
        </p:nvSpPr>
        <p:spPr>
          <a:xfrm>
            <a:off x="0" y="0"/>
            <a:ext cx="12192000" cy="15775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CC2A997-593B-718A-D70A-F2FA20D63D2F}"/>
              </a:ext>
            </a:extLst>
          </p:cNvPr>
          <p:cNvSpPr>
            <a:spLocks noGrp="1"/>
          </p:cNvSpPr>
          <p:nvPr>
            <p:ph idx="1"/>
          </p:nvPr>
        </p:nvSpPr>
        <p:spPr>
          <a:xfrm>
            <a:off x="247313" y="2017903"/>
            <a:ext cx="11489141" cy="3766185"/>
          </a:xfrm>
        </p:spPr>
        <p:txBody>
          <a:bodyPr vert="horz" lIns="91440" tIns="45720" rIns="91440" bIns="45720" rtlCol="0" anchor="t">
            <a:normAutofit/>
          </a:bodyPr>
          <a:lstStyle/>
          <a:p>
            <a:pPr fontAlgn="base"/>
            <a:r>
              <a:rPr lang="en-GB" sz="2000" dirty="0"/>
              <a:t>Now you will see young people’s reactions to the video. The fictional panel video was shown to 4 young people who are members of the </a:t>
            </a:r>
            <a:r>
              <a:rPr lang="en-GB" sz="2000" dirty="0">
                <a:hlinkClick r:id="rId2"/>
              </a:rPr>
              <a:t>Young Researchers' Advisory Panel</a:t>
            </a:r>
            <a:r>
              <a:rPr lang="en-GB" sz="2000" dirty="0"/>
              <a:t> (YRAP) at the Safer Young Lives Research Centre, University of Bedfordshire. It was shown to them in a series of online workshops that were audio-recorded.</a:t>
            </a:r>
            <a:endParaRPr lang="en-US" sz="2000" dirty="0"/>
          </a:p>
          <a:p>
            <a:r>
              <a:rPr lang="en-GB" sz="2000" dirty="0"/>
              <a:t>To share their reactions, the researchers created a WhatsApp conversation between two fictional young people – Lily and Nathan. These young people are fictional, but everything they say in this conversation is lifted directly (ad verbatim) from the transcripts of the workshops. </a:t>
            </a:r>
            <a:endParaRPr lang="en-US" sz="2000" dirty="0">
              <a:cs typeface="Calibri"/>
            </a:endParaRPr>
          </a:p>
          <a:p>
            <a:pPr fontAlgn="base"/>
            <a:r>
              <a:rPr lang="en-GB" sz="2000" dirty="0"/>
              <a:t>You will watch the video and then share your reflections as a whole group. </a:t>
            </a:r>
          </a:p>
          <a:p>
            <a:pPr fontAlgn="base"/>
            <a:r>
              <a:rPr lang="en-GB" sz="2000" dirty="0"/>
              <a:t>Scripts are available on the resources webpage for those who struggle to read the conversation.</a:t>
            </a:r>
            <a:endParaRPr lang="en-GB" dirty="0">
              <a:ea typeface="Calibri"/>
              <a:cs typeface="Calibri"/>
            </a:endParaRPr>
          </a:p>
        </p:txBody>
      </p:sp>
      <p:sp>
        <p:nvSpPr>
          <p:cNvPr id="2" name="Title 1">
            <a:extLst>
              <a:ext uri="{FF2B5EF4-FFF2-40B4-BE49-F238E27FC236}">
                <a16:creationId xmlns:a16="http://schemas.microsoft.com/office/drawing/2014/main" id="{67023E31-C045-FDFB-749C-D624D3C4E9B6}"/>
              </a:ext>
            </a:extLst>
          </p:cNvPr>
          <p:cNvSpPr>
            <a:spLocks noGrp="1"/>
          </p:cNvSpPr>
          <p:nvPr>
            <p:ph type="title"/>
          </p:nvPr>
        </p:nvSpPr>
        <p:spPr>
          <a:xfrm>
            <a:off x="137736" y="102886"/>
            <a:ext cx="11876463" cy="1658198"/>
          </a:xfrm>
        </p:spPr>
        <p:txBody>
          <a:bodyPr/>
          <a:lstStyle/>
          <a:p>
            <a:r>
              <a:rPr lang="en-US" dirty="0">
                <a:solidFill>
                  <a:schemeClr val="bg1"/>
                </a:solidFill>
              </a:rPr>
              <a:t>Activity 2 – young people’s reactions</a:t>
            </a:r>
            <a:endParaRPr lang="en-GB" dirty="0">
              <a:solidFill>
                <a:schemeClr val="bg1"/>
              </a:solidFill>
            </a:endParaRPr>
          </a:p>
        </p:txBody>
      </p:sp>
      <p:sp>
        <p:nvSpPr>
          <p:cNvPr id="11" name="Oval 10">
            <a:extLst>
              <a:ext uri="{FF2B5EF4-FFF2-40B4-BE49-F238E27FC236}">
                <a16:creationId xmlns:a16="http://schemas.microsoft.com/office/drawing/2014/main" id="{5F5CEE21-AEAE-834E-B2D6-AA48199B03B5}"/>
              </a:ext>
            </a:extLst>
          </p:cNvPr>
          <p:cNvSpPr/>
          <p:nvPr/>
        </p:nvSpPr>
        <p:spPr>
          <a:xfrm>
            <a:off x="379751" y="5857387"/>
            <a:ext cx="734479" cy="751669"/>
          </a:xfrm>
          <a:prstGeom prst="ellipse">
            <a:avLst/>
          </a:prstGeom>
          <a:solidFill>
            <a:srgbClr val="00C2CB">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Teacher outline">
            <a:extLst>
              <a:ext uri="{FF2B5EF4-FFF2-40B4-BE49-F238E27FC236}">
                <a16:creationId xmlns:a16="http://schemas.microsoft.com/office/drawing/2014/main" id="{9E88E4B5-1E24-5340-8A72-46351E16AD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0425" y="5902773"/>
            <a:ext cx="613130" cy="632984"/>
          </a:xfrm>
          <a:prstGeom prst="rect">
            <a:avLst/>
          </a:prstGeom>
        </p:spPr>
      </p:pic>
      <p:grpSp>
        <p:nvGrpSpPr>
          <p:cNvPr id="7" name="Group 6">
            <a:extLst>
              <a:ext uri="{FF2B5EF4-FFF2-40B4-BE49-F238E27FC236}">
                <a16:creationId xmlns:a16="http://schemas.microsoft.com/office/drawing/2014/main" id="{978B2227-4EA9-6F4F-9707-372FBCD8FEAB}"/>
              </a:ext>
            </a:extLst>
          </p:cNvPr>
          <p:cNvGrpSpPr/>
          <p:nvPr/>
        </p:nvGrpSpPr>
        <p:grpSpPr>
          <a:xfrm>
            <a:off x="8969453" y="6140233"/>
            <a:ext cx="3046841" cy="641296"/>
            <a:chOff x="8969453" y="6140233"/>
            <a:chExt cx="3046841" cy="641296"/>
          </a:xfrm>
        </p:grpSpPr>
        <p:pic>
          <p:nvPicPr>
            <p:cNvPr id="9" name="Picture 8" descr="A close-up of a logo&#10;&#10;Description automatically generated">
              <a:extLst>
                <a:ext uri="{FF2B5EF4-FFF2-40B4-BE49-F238E27FC236}">
                  <a16:creationId xmlns:a16="http://schemas.microsoft.com/office/drawing/2014/main" id="{AC6AC151-5708-2242-92C8-ABFDB00A7BBC}"/>
                </a:ext>
              </a:extLst>
            </p:cNvPr>
            <p:cNvPicPr>
              <a:picLocks noChangeAspect="1"/>
            </p:cNvPicPr>
            <p:nvPr/>
          </p:nvPicPr>
          <p:blipFill>
            <a:blip r:embed="rId5"/>
            <a:stretch>
              <a:fillRect/>
            </a:stretch>
          </p:blipFill>
          <p:spPr>
            <a:xfrm>
              <a:off x="8969453" y="6151311"/>
              <a:ext cx="1887733" cy="585197"/>
            </a:xfrm>
            <a:prstGeom prst="rect">
              <a:avLst/>
            </a:prstGeom>
          </p:spPr>
        </p:pic>
        <p:pic>
          <p:nvPicPr>
            <p:cNvPr id="10" name="Picture 9">
              <a:extLst>
                <a:ext uri="{FF2B5EF4-FFF2-40B4-BE49-F238E27FC236}">
                  <a16:creationId xmlns:a16="http://schemas.microsoft.com/office/drawing/2014/main" id="{EAF3C5C0-8978-3A44-B12E-146E3F2D0001}"/>
                </a:ext>
              </a:extLst>
            </p:cNvPr>
            <p:cNvPicPr>
              <a:picLocks noChangeAspect="1"/>
            </p:cNvPicPr>
            <p:nvPr/>
          </p:nvPicPr>
          <p:blipFill rotWithShape="1">
            <a:blip r:embed="rId6"/>
            <a:srcRect l="7159"/>
            <a:stretch/>
          </p:blipFill>
          <p:spPr>
            <a:xfrm>
              <a:off x="11035453" y="6140233"/>
              <a:ext cx="980841" cy="641296"/>
            </a:xfrm>
            <a:prstGeom prst="rect">
              <a:avLst/>
            </a:prstGeom>
          </p:spPr>
        </p:pic>
      </p:grpSp>
      <p:sp>
        <p:nvSpPr>
          <p:cNvPr id="13" name="TextBox 12">
            <a:extLst>
              <a:ext uri="{FF2B5EF4-FFF2-40B4-BE49-F238E27FC236}">
                <a16:creationId xmlns:a16="http://schemas.microsoft.com/office/drawing/2014/main" id="{FF5CE94F-877E-0448-9F58-0C01524920E5}"/>
              </a:ext>
            </a:extLst>
          </p:cNvPr>
          <p:cNvSpPr txBox="1"/>
          <p:nvPr/>
        </p:nvSpPr>
        <p:spPr>
          <a:xfrm>
            <a:off x="1114230" y="6140233"/>
            <a:ext cx="1106861" cy="307777"/>
          </a:xfrm>
          <a:prstGeom prst="rect">
            <a:avLst/>
          </a:prstGeom>
          <a:noFill/>
        </p:spPr>
        <p:txBody>
          <a:bodyPr wrap="square" lIns="91440" tIns="45720" rIns="91440" bIns="45720" rtlCol="0" anchor="t">
            <a:spAutoFit/>
          </a:bodyPr>
          <a:lstStyle/>
          <a:p>
            <a:pPr algn="ctr"/>
            <a:r>
              <a:rPr lang="en-GB" sz="1400" dirty="0">
                <a:solidFill>
                  <a:srgbClr val="566276"/>
                </a:solidFill>
                <a:cs typeface="Arial" panose="020B0604020202020204" pitchFamily="34" charset="0"/>
              </a:rPr>
              <a:t>1 minute</a:t>
            </a:r>
          </a:p>
        </p:txBody>
      </p:sp>
    </p:spTree>
    <p:extLst>
      <p:ext uri="{BB962C8B-B14F-4D97-AF65-F5344CB8AC3E}">
        <p14:creationId xmlns:p14="http://schemas.microsoft.com/office/powerpoint/2010/main" val="1293023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1FF0BD-8D61-354D-AE94-604C0A16CB4D}"/>
              </a:ext>
            </a:extLst>
          </p:cNvPr>
          <p:cNvSpPr/>
          <p:nvPr/>
        </p:nvSpPr>
        <p:spPr>
          <a:xfrm>
            <a:off x="0" y="0"/>
            <a:ext cx="12192000" cy="15775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CC2A997-593B-718A-D70A-F2FA20D63D2F}"/>
              </a:ext>
            </a:extLst>
          </p:cNvPr>
          <p:cNvSpPr>
            <a:spLocks noGrp="1"/>
          </p:cNvSpPr>
          <p:nvPr>
            <p:ph idx="1"/>
          </p:nvPr>
        </p:nvSpPr>
        <p:spPr>
          <a:xfrm>
            <a:off x="331396" y="2225892"/>
            <a:ext cx="11489141" cy="3766185"/>
          </a:xfrm>
        </p:spPr>
        <p:txBody>
          <a:bodyPr vert="horz" lIns="91440" tIns="45720" rIns="91440" bIns="45720" rtlCol="0" anchor="t">
            <a:normAutofit/>
          </a:bodyPr>
          <a:lstStyle/>
          <a:p>
            <a:pPr marL="0" indent="0">
              <a:buNone/>
            </a:pPr>
            <a:r>
              <a:rPr lang="en-GB" dirty="0"/>
              <a:t>Watch the video: </a:t>
            </a:r>
            <a:r>
              <a:rPr lang="en-GB" dirty="0">
                <a:hlinkClick r:id="rId2"/>
              </a:rPr>
              <a:t>https://vimeo.com/914412323/de82151687?share=copy</a:t>
            </a:r>
            <a:r>
              <a:rPr lang="en-GB" dirty="0"/>
              <a:t> </a:t>
            </a:r>
          </a:p>
          <a:p>
            <a:pPr marL="0" indent="0">
              <a:buNone/>
            </a:pPr>
            <a:endParaRPr lang="en-US" sz="1600" i="1" dirty="0"/>
          </a:p>
          <a:p>
            <a:pPr marL="0" indent="0">
              <a:buNone/>
            </a:pPr>
            <a:r>
              <a:rPr lang="en-GB" dirty="0"/>
              <a:t>How did watching young people’s reactions make you feel?</a:t>
            </a:r>
            <a:endParaRPr lang="en-US" sz="1800" dirty="0">
              <a:solidFill>
                <a:schemeClr val="tx1"/>
              </a:solidFill>
            </a:endParaRPr>
          </a:p>
          <a:p>
            <a:pPr marL="0" lvl="2" indent="0" fontAlgn="base">
              <a:buNone/>
            </a:pPr>
            <a:endParaRPr lang="en-US" dirty="0">
              <a:solidFill>
                <a:schemeClr val="tx1"/>
              </a:solidFill>
            </a:endParaRPr>
          </a:p>
          <a:p>
            <a:pPr fontAlgn="base"/>
            <a:r>
              <a:rPr lang="en-US" dirty="0"/>
              <a:t>Discuss for 10-15 minutes. </a:t>
            </a:r>
          </a:p>
          <a:p>
            <a:pPr marL="0" lvl="2" indent="0" fontAlgn="base">
              <a:buNone/>
            </a:pPr>
            <a:endParaRPr lang="en-US" sz="1800" dirty="0">
              <a:solidFill>
                <a:schemeClr val="tx1"/>
              </a:solidFill>
            </a:endParaRPr>
          </a:p>
          <a:p>
            <a:pPr marL="0" lvl="2" indent="0" fontAlgn="base">
              <a:buNone/>
            </a:pPr>
            <a:endParaRPr lang="en-US" sz="2000" dirty="0">
              <a:solidFill>
                <a:schemeClr val="tx1"/>
              </a:solidFill>
            </a:endParaRPr>
          </a:p>
          <a:p>
            <a:pPr fontAlgn="base"/>
            <a:endParaRPr lang="en-US" sz="2000" i="1" dirty="0">
              <a:solidFill>
                <a:schemeClr val="tx1"/>
              </a:solidFill>
            </a:endParaRPr>
          </a:p>
          <a:p>
            <a:pPr fontAlgn="base"/>
            <a:endParaRPr lang="en-GB" sz="2000" dirty="0"/>
          </a:p>
          <a:p>
            <a:pPr fontAlgn="base"/>
            <a:endParaRPr lang="en-GB" sz="2000" dirty="0">
              <a:ea typeface="Calibri"/>
              <a:cs typeface="Calibri"/>
            </a:endParaRPr>
          </a:p>
          <a:p>
            <a:pPr marL="0" indent="0">
              <a:buNone/>
            </a:pPr>
            <a:endParaRPr lang="en-GB" dirty="0">
              <a:ea typeface="Calibri"/>
              <a:cs typeface="Calibri"/>
            </a:endParaRPr>
          </a:p>
        </p:txBody>
      </p:sp>
      <p:sp>
        <p:nvSpPr>
          <p:cNvPr id="2" name="Title 1">
            <a:extLst>
              <a:ext uri="{FF2B5EF4-FFF2-40B4-BE49-F238E27FC236}">
                <a16:creationId xmlns:a16="http://schemas.microsoft.com/office/drawing/2014/main" id="{67023E31-C045-FDFB-749C-D624D3C4E9B6}"/>
              </a:ext>
            </a:extLst>
          </p:cNvPr>
          <p:cNvSpPr>
            <a:spLocks noGrp="1"/>
          </p:cNvSpPr>
          <p:nvPr>
            <p:ph type="title"/>
          </p:nvPr>
        </p:nvSpPr>
        <p:spPr>
          <a:xfrm>
            <a:off x="137736" y="102886"/>
            <a:ext cx="11876463" cy="1658198"/>
          </a:xfrm>
        </p:spPr>
        <p:txBody>
          <a:bodyPr/>
          <a:lstStyle/>
          <a:p>
            <a:r>
              <a:rPr lang="en-US" dirty="0">
                <a:solidFill>
                  <a:schemeClr val="bg1"/>
                </a:solidFill>
              </a:rPr>
              <a:t>Young people’s reactions video</a:t>
            </a:r>
            <a:endParaRPr lang="en-GB" dirty="0">
              <a:solidFill>
                <a:schemeClr val="bg1"/>
              </a:solidFill>
            </a:endParaRPr>
          </a:p>
        </p:txBody>
      </p:sp>
      <p:sp>
        <p:nvSpPr>
          <p:cNvPr id="11" name="Oval 10">
            <a:extLst>
              <a:ext uri="{FF2B5EF4-FFF2-40B4-BE49-F238E27FC236}">
                <a16:creationId xmlns:a16="http://schemas.microsoft.com/office/drawing/2014/main" id="{5F5CEE21-AEAE-834E-B2D6-AA48199B03B5}"/>
              </a:ext>
            </a:extLst>
          </p:cNvPr>
          <p:cNvSpPr/>
          <p:nvPr/>
        </p:nvSpPr>
        <p:spPr>
          <a:xfrm>
            <a:off x="379751" y="5857387"/>
            <a:ext cx="734479" cy="751669"/>
          </a:xfrm>
          <a:prstGeom prst="ellipse">
            <a:avLst/>
          </a:prstGeom>
          <a:solidFill>
            <a:srgbClr val="00C2CB">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Group brainstorm with solid fill">
            <a:extLst>
              <a:ext uri="{FF2B5EF4-FFF2-40B4-BE49-F238E27FC236}">
                <a16:creationId xmlns:a16="http://schemas.microsoft.com/office/drawing/2014/main" id="{76E84C11-0DAB-1348-B38B-BCBF5F1A80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0425" y="5857387"/>
            <a:ext cx="613130" cy="632984"/>
          </a:xfrm>
          <a:prstGeom prst="rect">
            <a:avLst/>
          </a:prstGeom>
        </p:spPr>
      </p:pic>
      <p:grpSp>
        <p:nvGrpSpPr>
          <p:cNvPr id="7" name="Group 6">
            <a:extLst>
              <a:ext uri="{FF2B5EF4-FFF2-40B4-BE49-F238E27FC236}">
                <a16:creationId xmlns:a16="http://schemas.microsoft.com/office/drawing/2014/main" id="{F0895AF5-3CD2-DA4A-B69F-8DC833E5AB75}"/>
              </a:ext>
            </a:extLst>
          </p:cNvPr>
          <p:cNvGrpSpPr/>
          <p:nvPr/>
        </p:nvGrpSpPr>
        <p:grpSpPr>
          <a:xfrm>
            <a:off x="8969453" y="6140233"/>
            <a:ext cx="3046841" cy="641296"/>
            <a:chOff x="8969453" y="6140233"/>
            <a:chExt cx="3046841" cy="641296"/>
          </a:xfrm>
        </p:grpSpPr>
        <p:pic>
          <p:nvPicPr>
            <p:cNvPr id="9" name="Picture 8" descr="A close-up of a logo&#10;&#10;Description automatically generated">
              <a:extLst>
                <a:ext uri="{FF2B5EF4-FFF2-40B4-BE49-F238E27FC236}">
                  <a16:creationId xmlns:a16="http://schemas.microsoft.com/office/drawing/2014/main" id="{13C11622-6A4D-F244-BE7F-BB3D25350330}"/>
                </a:ext>
              </a:extLst>
            </p:cNvPr>
            <p:cNvPicPr>
              <a:picLocks noChangeAspect="1"/>
            </p:cNvPicPr>
            <p:nvPr/>
          </p:nvPicPr>
          <p:blipFill>
            <a:blip r:embed="rId5"/>
            <a:stretch>
              <a:fillRect/>
            </a:stretch>
          </p:blipFill>
          <p:spPr>
            <a:xfrm>
              <a:off x="8969453" y="6151311"/>
              <a:ext cx="1887733" cy="585197"/>
            </a:xfrm>
            <a:prstGeom prst="rect">
              <a:avLst/>
            </a:prstGeom>
          </p:spPr>
        </p:pic>
        <p:pic>
          <p:nvPicPr>
            <p:cNvPr id="12" name="Picture 11">
              <a:extLst>
                <a:ext uri="{FF2B5EF4-FFF2-40B4-BE49-F238E27FC236}">
                  <a16:creationId xmlns:a16="http://schemas.microsoft.com/office/drawing/2014/main" id="{C40F7675-10AF-5245-9E7A-C0BE16F8D05A}"/>
                </a:ext>
              </a:extLst>
            </p:cNvPr>
            <p:cNvPicPr>
              <a:picLocks noChangeAspect="1"/>
            </p:cNvPicPr>
            <p:nvPr/>
          </p:nvPicPr>
          <p:blipFill rotWithShape="1">
            <a:blip r:embed="rId6"/>
            <a:srcRect l="7159"/>
            <a:stretch/>
          </p:blipFill>
          <p:spPr>
            <a:xfrm>
              <a:off x="11035453" y="6140233"/>
              <a:ext cx="980841" cy="641296"/>
            </a:xfrm>
            <a:prstGeom prst="rect">
              <a:avLst/>
            </a:prstGeom>
          </p:spPr>
        </p:pic>
      </p:grpSp>
      <p:sp>
        <p:nvSpPr>
          <p:cNvPr id="13" name="TextBox 12">
            <a:extLst>
              <a:ext uri="{FF2B5EF4-FFF2-40B4-BE49-F238E27FC236}">
                <a16:creationId xmlns:a16="http://schemas.microsoft.com/office/drawing/2014/main" id="{638F8730-EA7E-2F44-9070-190EFBBEBD6B}"/>
              </a:ext>
            </a:extLst>
          </p:cNvPr>
          <p:cNvSpPr txBox="1"/>
          <p:nvPr/>
        </p:nvSpPr>
        <p:spPr>
          <a:xfrm>
            <a:off x="1848708" y="6079332"/>
            <a:ext cx="1303150" cy="307777"/>
          </a:xfrm>
          <a:prstGeom prst="rect">
            <a:avLst/>
          </a:prstGeom>
          <a:noFill/>
        </p:spPr>
        <p:txBody>
          <a:bodyPr wrap="square" lIns="91440" tIns="45720" rIns="91440" bIns="45720" rtlCol="0" anchor="t">
            <a:spAutoFit/>
          </a:bodyPr>
          <a:lstStyle/>
          <a:p>
            <a:pPr algn="ctr"/>
            <a:r>
              <a:rPr lang="en-GB" sz="1400" dirty="0">
                <a:solidFill>
                  <a:srgbClr val="566276"/>
                </a:solidFill>
                <a:cs typeface="Arial" panose="020B0604020202020204" pitchFamily="34" charset="0"/>
              </a:rPr>
              <a:t>22-25 minutes</a:t>
            </a:r>
          </a:p>
        </p:txBody>
      </p:sp>
      <p:sp>
        <p:nvSpPr>
          <p:cNvPr id="14" name="Oval 13">
            <a:extLst>
              <a:ext uri="{FF2B5EF4-FFF2-40B4-BE49-F238E27FC236}">
                <a16:creationId xmlns:a16="http://schemas.microsoft.com/office/drawing/2014/main" id="{5B03EBFC-11CC-7C4C-B624-1CDE1D55717E}"/>
              </a:ext>
            </a:extLst>
          </p:cNvPr>
          <p:cNvSpPr/>
          <p:nvPr/>
        </p:nvSpPr>
        <p:spPr>
          <a:xfrm>
            <a:off x="1174904" y="5865390"/>
            <a:ext cx="734479" cy="751669"/>
          </a:xfrm>
          <a:prstGeom prst="ellipse">
            <a:avLst/>
          </a:prstGeom>
          <a:solidFill>
            <a:srgbClr val="00C2CB">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Graphic 14" descr="Chat with solid fill">
            <a:extLst>
              <a:ext uri="{FF2B5EF4-FFF2-40B4-BE49-F238E27FC236}">
                <a16:creationId xmlns:a16="http://schemas.microsoft.com/office/drawing/2014/main" id="{519A0F37-F840-A24B-A7CB-7EC31FFD194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35578" y="5959656"/>
            <a:ext cx="613130" cy="632984"/>
          </a:xfrm>
          <a:prstGeom prst="rect">
            <a:avLst/>
          </a:prstGeom>
        </p:spPr>
      </p:pic>
    </p:spTree>
    <p:extLst>
      <p:ext uri="{BB962C8B-B14F-4D97-AF65-F5344CB8AC3E}">
        <p14:creationId xmlns:p14="http://schemas.microsoft.com/office/powerpoint/2010/main" val="1214632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127B9-F9CB-2848-9441-D498947AF0E0}"/>
              </a:ext>
            </a:extLst>
          </p:cNvPr>
          <p:cNvSpPr>
            <a:spLocks noGrp="1"/>
          </p:cNvSpPr>
          <p:nvPr>
            <p:ph type="title"/>
          </p:nvPr>
        </p:nvSpPr>
        <p:spPr>
          <a:xfrm>
            <a:off x="1286503" y="1285196"/>
            <a:ext cx="9607160" cy="2779429"/>
          </a:xfrm>
        </p:spPr>
        <p:txBody>
          <a:bodyPr vert="horz" lIns="91440" tIns="45720" rIns="91440" bIns="45720" rtlCol="0" anchor="b">
            <a:normAutofit/>
          </a:bodyPr>
          <a:lstStyle/>
          <a:p>
            <a:pPr>
              <a:lnSpc>
                <a:spcPct val="80000"/>
              </a:lnSpc>
            </a:pPr>
            <a:r>
              <a:rPr lang="en-US" sz="6800" dirty="0">
                <a:solidFill>
                  <a:srgbClr val="FFFFFF"/>
                </a:solidFill>
              </a:rPr>
              <a:t>Some notes for the facilitator before you begin</a:t>
            </a:r>
          </a:p>
        </p:txBody>
      </p:sp>
    </p:spTree>
    <p:extLst>
      <p:ext uri="{BB962C8B-B14F-4D97-AF65-F5344CB8AC3E}">
        <p14:creationId xmlns:p14="http://schemas.microsoft.com/office/powerpoint/2010/main" val="43683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1FF0BD-8D61-354D-AE94-604C0A16CB4D}"/>
              </a:ext>
            </a:extLst>
          </p:cNvPr>
          <p:cNvSpPr/>
          <p:nvPr/>
        </p:nvSpPr>
        <p:spPr>
          <a:xfrm>
            <a:off x="0" y="0"/>
            <a:ext cx="12192000" cy="15775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CC2A997-593B-718A-D70A-F2FA20D63D2F}"/>
              </a:ext>
            </a:extLst>
          </p:cNvPr>
          <p:cNvSpPr>
            <a:spLocks noGrp="1"/>
          </p:cNvSpPr>
          <p:nvPr>
            <p:ph idx="1"/>
          </p:nvPr>
        </p:nvSpPr>
        <p:spPr>
          <a:xfrm>
            <a:off x="247313" y="2017903"/>
            <a:ext cx="11489141" cy="3766185"/>
          </a:xfrm>
        </p:spPr>
        <p:txBody>
          <a:bodyPr vert="horz" lIns="91440" tIns="45720" rIns="91440" bIns="45720" rtlCol="0" anchor="t">
            <a:normAutofit/>
          </a:bodyPr>
          <a:lstStyle/>
          <a:p>
            <a:r>
              <a:rPr lang="en-US" sz="2000" dirty="0"/>
              <a:t>We created a video of the same panel, with the same people discussing the same case. We wanted to show how, in these same conditions, the chairing and discussions could have been different. </a:t>
            </a:r>
          </a:p>
          <a:p>
            <a:r>
              <a:rPr lang="en-US" sz="2000" dirty="0"/>
              <a:t>We made a version that is improved, based on the feedback from the YRAP.</a:t>
            </a:r>
          </a:p>
          <a:p>
            <a:r>
              <a:rPr lang="en-US" sz="2000" dirty="0"/>
              <a:t>It's important to keep in mind that we have only changed what we could control in the meeting. We are not saying that this is a perfect example, but it shows the choices that we do have even when working in imperfect systems.  </a:t>
            </a:r>
          </a:p>
          <a:p>
            <a:r>
              <a:rPr lang="en-US" sz="2000" dirty="0"/>
              <a:t>This activity adds 20-25min to the workshop.</a:t>
            </a:r>
          </a:p>
          <a:p>
            <a:pPr marL="0" indent="0">
              <a:buNone/>
            </a:pPr>
            <a:r>
              <a:rPr lang="en-US" sz="2000" dirty="0"/>
              <a:t> </a:t>
            </a:r>
          </a:p>
        </p:txBody>
      </p:sp>
      <p:sp>
        <p:nvSpPr>
          <p:cNvPr id="2" name="Title 1">
            <a:extLst>
              <a:ext uri="{FF2B5EF4-FFF2-40B4-BE49-F238E27FC236}">
                <a16:creationId xmlns:a16="http://schemas.microsoft.com/office/drawing/2014/main" id="{67023E31-C045-FDFB-749C-D624D3C4E9B6}"/>
              </a:ext>
            </a:extLst>
          </p:cNvPr>
          <p:cNvSpPr>
            <a:spLocks noGrp="1"/>
          </p:cNvSpPr>
          <p:nvPr>
            <p:ph type="title"/>
          </p:nvPr>
        </p:nvSpPr>
        <p:spPr>
          <a:xfrm>
            <a:off x="137736" y="102886"/>
            <a:ext cx="11876463" cy="1658198"/>
          </a:xfrm>
        </p:spPr>
        <p:txBody>
          <a:bodyPr/>
          <a:lstStyle/>
          <a:p>
            <a:r>
              <a:rPr lang="en-US" b="1" dirty="0">
                <a:solidFill>
                  <a:schemeClr val="bg1"/>
                </a:solidFill>
              </a:rPr>
              <a:t>OPTIONAL</a:t>
            </a:r>
            <a:r>
              <a:rPr lang="en-US" dirty="0">
                <a:solidFill>
                  <a:schemeClr val="bg1"/>
                </a:solidFill>
              </a:rPr>
              <a:t> activity 3 – a different way</a:t>
            </a:r>
            <a:endParaRPr lang="en-GB" dirty="0">
              <a:solidFill>
                <a:schemeClr val="bg1"/>
              </a:solidFill>
            </a:endParaRPr>
          </a:p>
        </p:txBody>
      </p:sp>
      <p:sp>
        <p:nvSpPr>
          <p:cNvPr id="11" name="Oval 10">
            <a:extLst>
              <a:ext uri="{FF2B5EF4-FFF2-40B4-BE49-F238E27FC236}">
                <a16:creationId xmlns:a16="http://schemas.microsoft.com/office/drawing/2014/main" id="{5F5CEE21-AEAE-834E-B2D6-AA48199B03B5}"/>
              </a:ext>
            </a:extLst>
          </p:cNvPr>
          <p:cNvSpPr/>
          <p:nvPr/>
        </p:nvSpPr>
        <p:spPr>
          <a:xfrm>
            <a:off x="379751" y="5857387"/>
            <a:ext cx="734479" cy="751669"/>
          </a:xfrm>
          <a:prstGeom prst="ellipse">
            <a:avLst/>
          </a:prstGeom>
          <a:solidFill>
            <a:srgbClr val="00C2CB">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Teacher outline">
            <a:extLst>
              <a:ext uri="{FF2B5EF4-FFF2-40B4-BE49-F238E27FC236}">
                <a16:creationId xmlns:a16="http://schemas.microsoft.com/office/drawing/2014/main" id="{9E88E4B5-1E24-5340-8A72-46351E16AD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0425" y="5902773"/>
            <a:ext cx="613130" cy="632984"/>
          </a:xfrm>
          <a:prstGeom prst="rect">
            <a:avLst/>
          </a:prstGeom>
        </p:spPr>
      </p:pic>
      <p:grpSp>
        <p:nvGrpSpPr>
          <p:cNvPr id="7" name="Group 6">
            <a:extLst>
              <a:ext uri="{FF2B5EF4-FFF2-40B4-BE49-F238E27FC236}">
                <a16:creationId xmlns:a16="http://schemas.microsoft.com/office/drawing/2014/main" id="{E92F3723-F0E3-1149-AFD9-6C454584D32B}"/>
              </a:ext>
            </a:extLst>
          </p:cNvPr>
          <p:cNvGrpSpPr/>
          <p:nvPr/>
        </p:nvGrpSpPr>
        <p:grpSpPr>
          <a:xfrm>
            <a:off x="8969453" y="6140233"/>
            <a:ext cx="3046841" cy="641296"/>
            <a:chOff x="8969453" y="6140233"/>
            <a:chExt cx="3046841" cy="641296"/>
          </a:xfrm>
        </p:grpSpPr>
        <p:pic>
          <p:nvPicPr>
            <p:cNvPr id="9" name="Picture 8" descr="A close-up of a logo&#10;&#10;Description automatically generated">
              <a:extLst>
                <a:ext uri="{FF2B5EF4-FFF2-40B4-BE49-F238E27FC236}">
                  <a16:creationId xmlns:a16="http://schemas.microsoft.com/office/drawing/2014/main" id="{CCF0E8CD-B581-E64D-A24A-71F9B2276EB9}"/>
                </a:ext>
              </a:extLst>
            </p:cNvPr>
            <p:cNvPicPr>
              <a:picLocks noChangeAspect="1"/>
            </p:cNvPicPr>
            <p:nvPr/>
          </p:nvPicPr>
          <p:blipFill>
            <a:blip r:embed="rId4"/>
            <a:stretch>
              <a:fillRect/>
            </a:stretch>
          </p:blipFill>
          <p:spPr>
            <a:xfrm>
              <a:off x="8969453" y="6151311"/>
              <a:ext cx="1887733" cy="585197"/>
            </a:xfrm>
            <a:prstGeom prst="rect">
              <a:avLst/>
            </a:prstGeom>
          </p:spPr>
        </p:pic>
        <p:pic>
          <p:nvPicPr>
            <p:cNvPr id="10" name="Picture 9">
              <a:extLst>
                <a:ext uri="{FF2B5EF4-FFF2-40B4-BE49-F238E27FC236}">
                  <a16:creationId xmlns:a16="http://schemas.microsoft.com/office/drawing/2014/main" id="{14EAD2C6-C78A-394B-895B-4F96A7F4D1ED}"/>
                </a:ext>
              </a:extLst>
            </p:cNvPr>
            <p:cNvPicPr>
              <a:picLocks noChangeAspect="1"/>
            </p:cNvPicPr>
            <p:nvPr/>
          </p:nvPicPr>
          <p:blipFill rotWithShape="1">
            <a:blip r:embed="rId5"/>
            <a:srcRect l="7159"/>
            <a:stretch/>
          </p:blipFill>
          <p:spPr>
            <a:xfrm>
              <a:off x="11035453" y="6140233"/>
              <a:ext cx="980841" cy="641296"/>
            </a:xfrm>
            <a:prstGeom prst="rect">
              <a:avLst/>
            </a:prstGeom>
          </p:spPr>
        </p:pic>
      </p:grpSp>
      <p:sp>
        <p:nvSpPr>
          <p:cNvPr id="13" name="TextBox 12">
            <a:extLst>
              <a:ext uri="{FF2B5EF4-FFF2-40B4-BE49-F238E27FC236}">
                <a16:creationId xmlns:a16="http://schemas.microsoft.com/office/drawing/2014/main" id="{684FF7DB-1575-0E45-8C1D-8CDC3F7F8169}"/>
              </a:ext>
            </a:extLst>
          </p:cNvPr>
          <p:cNvSpPr txBox="1"/>
          <p:nvPr/>
        </p:nvSpPr>
        <p:spPr>
          <a:xfrm>
            <a:off x="925043" y="6110741"/>
            <a:ext cx="1240087" cy="307777"/>
          </a:xfrm>
          <a:prstGeom prst="rect">
            <a:avLst/>
          </a:prstGeom>
          <a:noFill/>
        </p:spPr>
        <p:txBody>
          <a:bodyPr wrap="square" lIns="91440" tIns="45720" rIns="91440" bIns="45720" rtlCol="0" anchor="t">
            <a:spAutoFit/>
          </a:bodyPr>
          <a:lstStyle/>
          <a:p>
            <a:pPr algn="ctr"/>
            <a:r>
              <a:rPr lang="en-GB" sz="1400" dirty="0">
                <a:solidFill>
                  <a:srgbClr val="566276"/>
                </a:solidFill>
                <a:cs typeface="Arial" panose="020B0604020202020204" pitchFamily="34" charset="0"/>
              </a:rPr>
              <a:t>1 minute</a:t>
            </a:r>
          </a:p>
        </p:txBody>
      </p:sp>
    </p:spTree>
    <p:extLst>
      <p:ext uri="{BB962C8B-B14F-4D97-AF65-F5344CB8AC3E}">
        <p14:creationId xmlns:p14="http://schemas.microsoft.com/office/powerpoint/2010/main" val="402327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1FF0BD-8D61-354D-AE94-604C0A16CB4D}"/>
              </a:ext>
            </a:extLst>
          </p:cNvPr>
          <p:cNvSpPr/>
          <p:nvPr/>
        </p:nvSpPr>
        <p:spPr>
          <a:xfrm>
            <a:off x="0" y="0"/>
            <a:ext cx="12192000" cy="15775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CC2A997-593B-718A-D70A-F2FA20D63D2F}"/>
              </a:ext>
            </a:extLst>
          </p:cNvPr>
          <p:cNvSpPr>
            <a:spLocks noGrp="1"/>
          </p:cNvSpPr>
          <p:nvPr>
            <p:ph idx="1"/>
          </p:nvPr>
        </p:nvSpPr>
        <p:spPr>
          <a:xfrm>
            <a:off x="351429" y="2091202"/>
            <a:ext cx="11489141" cy="3766185"/>
          </a:xfrm>
        </p:spPr>
        <p:txBody>
          <a:bodyPr vert="horz" lIns="91440" tIns="45720" rIns="91440" bIns="45720" rtlCol="0" anchor="t">
            <a:normAutofit/>
          </a:bodyPr>
          <a:lstStyle/>
          <a:p>
            <a:pPr marL="0" indent="0">
              <a:buNone/>
            </a:pPr>
            <a:r>
              <a:rPr lang="en-US" dirty="0"/>
              <a:t>Watch the video of the alternative panel: </a:t>
            </a:r>
          </a:p>
          <a:p>
            <a:pPr marL="0" indent="0">
              <a:buNone/>
            </a:pPr>
            <a:r>
              <a:rPr lang="en-US" dirty="0">
                <a:hlinkClick r:id="rId3"/>
              </a:rPr>
              <a:t>https://vimeo.com/888686287/384269cb3d?share=copy</a:t>
            </a:r>
            <a:endParaRPr lang="en-US" dirty="0"/>
          </a:p>
          <a:p>
            <a:pPr marL="0" indent="0">
              <a:buNone/>
            </a:pPr>
            <a:br>
              <a:rPr lang="en-US" dirty="0"/>
            </a:br>
            <a:r>
              <a:rPr lang="en-US" dirty="0"/>
              <a:t>Discuss as a group (5-10 minutes)</a:t>
            </a:r>
          </a:p>
          <a:p>
            <a:pPr>
              <a:buFont typeface="Arial" panose="020B0604020202020204" pitchFamily="34" charset="0"/>
              <a:buChar char="•"/>
            </a:pPr>
            <a:r>
              <a:rPr lang="en-US" dirty="0"/>
              <a:t> How did watching this video made you feel compared with the previous version of this panel?</a:t>
            </a:r>
          </a:p>
          <a:p>
            <a:pPr>
              <a:buFont typeface="Arial" panose="020B0604020202020204" pitchFamily="34" charset="0"/>
              <a:buChar char="•"/>
            </a:pPr>
            <a:r>
              <a:rPr lang="en-US" dirty="0"/>
              <a:t> What did you notice was different about this version?</a:t>
            </a:r>
          </a:p>
          <a:p>
            <a:pPr>
              <a:buFont typeface="Arial" panose="020B0604020202020204" pitchFamily="34" charset="0"/>
              <a:buChar char="•"/>
            </a:pPr>
            <a:r>
              <a:rPr lang="en-US" dirty="0"/>
              <a:t> What did you find helpful about this version?</a:t>
            </a:r>
          </a:p>
          <a:p>
            <a:pPr fontAlgn="base"/>
            <a:endParaRPr lang="en-GB" sz="2000" dirty="0"/>
          </a:p>
          <a:p>
            <a:pPr fontAlgn="base"/>
            <a:endParaRPr lang="en-GB" sz="2000" dirty="0">
              <a:ea typeface="Calibri"/>
              <a:cs typeface="Calibri"/>
            </a:endParaRPr>
          </a:p>
          <a:p>
            <a:pPr marL="0" indent="0">
              <a:buNone/>
            </a:pPr>
            <a:endParaRPr lang="en-GB" dirty="0">
              <a:ea typeface="Calibri"/>
              <a:cs typeface="Calibri"/>
            </a:endParaRPr>
          </a:p>
        </p:txBody>
      </p:sp>
      <p:sp>
        <p:nvSpPr>
          <p:cNvPr id="2" name="Title 1">
            <a:extLst>
              <a:ext uri="{FF2B5EF4-FFF2-40B4-BE49-F238E27FC236}">
                <a16:creationId xmlns:a16="http://schemas.microsoft.com/office/drawing/2014/main" id="{67023E31-C045-FDFB-749C-D624D3C4E9B6}"/>
              </a:ext>
            </a:extLst>
          </p:cNvPr>
          <p:cNvSpPr>
            <a:spLocks noGrp="1"/>
          </p:cNvSpPr>
          <p:nvPr>
            <p:ph type="title"/>
          </p:nvPr>
        </p:nvSpPr>
        <p:spPr>
          <a:xfrm>
            <a:off x="137736" y="102886"/>
            <a:ext cx="11876463" cy="1658198"/>
          </a:xfrm>
        </p:spPr>
        <p:txBody>
          <a:bodyPr/>
          <a:lstStyle/>
          <a:p>
            <a:r>
              <a:rPr lang="en-US" b="1" dirty="0">
                <a:solidFill>
                  <a:schemeClr val="bg1"/>
                </a:solidFill>
              </a:rPr>
              <a:t>OPTIONAL</a:t>
            </a:r>
            <a:r>
              <a:rPr lang="en-US" dirty="0">
                <a:solidFill>
                  <a:schemeClr val="bg1"/>
                </a:solidFill>
              </a:rPr>
              <a:t> activity 3 – a different way (2)</a:t>
            </a:r>
            <a:endParaRPr lang="en-GB" dirty="0">
              <a:solidFill>
                <a:schemeClr val="bg1"/>
              </a:solidFill>
            </a:endParaRPr>
          </a:p>
        </p:txBody>
      </p:sp>
      <p:sp>
        <p:nvSpPr>
          <p:cNvPr id="11" name="Oval 10">
            <a:extLst>
              <a:ext uri="{FF2B5EF4-FFF2-40B4-BE49-F238E27FC236}">
                <a16:creationId xmlns:a16="http://schemas.microsoft.com/office/drawing/2014/main" id="{5F5CEE21-AEAE-834E-B2D6-AA48199B03B5}"/>
              </a:ext>
            </a:extLst>
          </p:cNvPr>
          <p:cNvSpPr/>
          <p:nvPr/>
        </p:nvSpPr>
        <p:spPr>
          <a:xfrm>
            <a:off x="379751" y="5857387"/>
            <a:ext cx="734479" cy="751669"/>
          </a:xfrm>
          <a:prstGeom prst="ellipse">
            <a:avLst/>
          </a:prstGeom>
          <a:solidFill>
            <a:srgbClr val="00C2CB">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Group brainstorm with solid fill">
            <a:extLst>
              <a:ext uri="{FF2B5EF4-FFF2-40B4-BE49-F238E27FC236}">
                <a16:creationId xmlns:a16="http://schemas.microsoft.com/office/drawing/2014/main" id="{76E84C11-0DAB-1348-B38B-BCBF5F1A801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425" y="5857387"/>
            <a:ext cx="613130" cy="632984"/>
          </a:xfrm>
          <a:prstGeom prst="rect">
            <a:avLst/>
          </a:prstGeom>
        </p:spPr>
      </p:pic>
      <p:sp>
        <p:nvSpPr>
          <p:cNvPr id="7" name="Oval 6">
            <a:extLst>
              <a:ext uri="{FF2B5EF4-FFF2-40B4-BE49-F238E27FC236}">
                <a16:creationId xmlns:a16="http://schemas.microsoft.com/office/drawing/2014/main" id="{EE3B55AE-B45D-7F44-BCF7-E293A6FF9B19}"/>
              </a:ext>
            </a:extLst>
          </p:cNvPr>
          <p:cNvSpPr/>
          <p:nvPr/>
        </p:nvSpPr>
        <p:spPr>
          <a:xfrm>
            <a:off x="1174904" y="5857387"/>
            <a:ext cx="734479" cy="751669"/>
          </a:xfrm>
          <a:prstGeom prst="ellipse">
            <a:avLst/>
          </a:prstGeom>
          <a:solidFill>
            <a:srgbClr val="00C2CB">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Chat with solid fill">
            <a:extLst>
              <a:ext uri="{FF2B5EF4-FFF2-40B4-BE49-F238E27FC236}">
                <a16:creationId xmlns:a16="http://schemas.microsoft.com/office/drawing/2014/main" id="{E4F6F60F-4E73-394D-94AD-966E14A3603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35578" y="5951653"/>
            <a:ext cx="613130" cy="632984"/>
          </a:xfrm>
          <a:prstGeom prst="rect">
            <a:avLst/>
          </a:prstGeom>
        </p:spPr>
      </p:pic>
      <p:grpSp>
        <p:nvGrpSpPr>
          <p:cNvPr id="12" name="Group 11">
            <a:extLst>
              <a:ext uri="{FF2B5EF4-FFF2-40B4-BE49-F238E27FC236}">
                <a16:creationId xmlns:a16="http://schemas.microsoft.com/office/drawing/2014/main" id="{2B782B89-7D77-F246-B4A8-3FDEAC6ADCB4}"/>
              </a:ext>
            </a:extLst>
          </p:cNvPr>
          <p:cNvGrpSpPr/>
          <p:nvPr/>
        </p:nvGrpSpPr>
        <p:grpSpPr>
          <a:xfrm>
            <a:off x="8969453" y="6140233"/>
            <a:ext cx="3046841" cy="641296"/>
            <a:chOff x="8969453" y="6140233"/>
            <a:chExt cx="3046841" cy="641296"/>
          </a:xfrm>
        </p:grpSpPr>
        <p:pic>
          <p:nvPicPr>
            <p:cNvPr id="13" name="Picture 12" descr="A close-up of a logo&#10;&#10;Description automatically generated">
              <a:extLst>
                <a:ext uri="{FF2B5EF4-FFF2-40B4-BE49-F238E27FC236}">
                  <a16:creationId xmlns:a16="http://schemas.microsoft.com/office/drawing/2014/main" id="{612F122A-D632-954A-87C0-71BEF04C4988}"/>
                </a:ext>
              </a:extLst>
            </p:cNvPr>
            <p:cNvPicPr>
              <a:picLocks noChangeAspect="1"/>
            </p:cNvPicPr>
            <p:nvPr/>
          </p:nvPicPr>
          <p:blipFill>
            <a:blip r:embed="rId8"/>
            <a:stretch>
              <a:fillRect/>
            </a:stretch>
          </p:blipFill>
          <p:spPr>
            <a:xfrm>
              <a:off x="8969453" y="6151311"/>
              <a:ext cx="1887733" cy="585197"/>
            </a:xfrm>
            <a:prstGeom prst="rect">
              <a:avLst/>
            </a:prstGeom>
          </p:spPr>
        </p:pic>
        <p:pic>
          <p:nvPicPr>
            <p:cNvPr id="14" name="Picture 13">
              <a:extLst>
                <a:ext uri="{FF2B5EF4-FFF2-40B4-BE49-F238E27FC236}">
                  <a16:creationId xmlns:a16="http://schemas.microsoft.com/office/drawing/2014/main" id="{0A7A3EE6-4AF3-1042-A865-CB876AF5EB18}"/>
                </a:ext>
              </a:extLst>
            </p:cNvPr>
            <p:cNvPicPr>
              <a:picLocks noChangeAspect="1"/>
            </p:cNvPicPr>
            <p:nvPr/>
          </p:nvPicPr>
          <p:blipFill rotWithShape="1">
            <a:blip r:embed="rId9"/>
            <a:srcRect l="7159"/>
            <a:stretch/>
          </p:blipFill>
          <p:spPr>
            <a:xfrm>
              <a:off x="11035453" y="6140233"/>
              <a:ext cx="980841" cy="641296"/>
            </a:xfrm>
            <a:prstGeom prst="rect">
              <a:avLst/>
            </a:prstGeom>
          </p:spPr>
        </p:pic>
      </p:grpSp>
      <p:sp>
        <p:nvSpPr>
          <p:cNvPr id="15" name="TextBox 14">
            <a:extLst>
              <a:ext uri="{FF2B5EF4-FFF2-40B4-BE49-F238E27FC236}">
                <a16:creationId xmlns:a16="http://schemas.microsoft.com/office/drawing/2014/main" id="{AEBCEF28-506A-E74F-AB1E-57E7FD504E6C}"/>
              </a:ext>
            </a:extLst>
          </p:cNvPr>
          <p:cNvSpPr txBox="1"/>
          <p:nvPr/>
        </p:nvSpPr>
        <p:spPr>
          <a:xfrm>
            <a:off x="1909382" y="6114256"/>
            <a:ext cx="1240087" cy="307777"/>
          </a:xfrm>
          <a:prstGeom prst="rect">
            <a:avLst/>
          </a:prstGeom>
          <a:noFill/>
        </p:spPr>
        <p:txBody>
          <a:bodyPr wrap="square" lIns="91440" tIns="45720" rIns="91440" bIns="45720" rtlCol="0" anchor="t">
            <a:spAutoFit/>
          </a:bodyPr>
          <a:lstStyle/>
          <a:p>
            <a:pPr algn="ctr"/>
            <a:r>
              <a:rPr lang="en-GB" sz="1400" dirty="0">
                <a:solidFill>
                  <a:srgbClr val="566276"/>
                </a:solidFill>
                <a:cs typeface="Arial" panose="020B0604020202020204" pitchFamily="34" charset="0"/>
              </a:rPr>
              <a:t>20-25 minutes</a:t>
            </a:r>
          </a:p>
        </p:txBody>
      </p:sp>
    </p:spTree>
    <p:extLst>
      <p:ext uri="{BB962C8B-B14F-4D97-AF65-F5344CB8AC3E}">
        <p14:creationId xmlns:p14="http://schemas.microsoft.com/office/powerpoint/2010/main" val="2354876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1FF0BD-8D61-354D-AE94-604C0A16CB4D}"/>
              </a:ext>
            </a:extLst>
          </p:cNvPr>
          <p:cNvSpPr/>
          <p:nvPr/>
        </p:nvSpPr>
        <p:spPr>
          <a:xfrm>
            <a:off x="0" y="0"/>
            <a:ext cx="12192000" cy="15775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CC2A997-593B-718A-D70A-F2FA20D63D2F}"/>
              </a:ext>
            </a:extLst>
          </p:cNvPr>
          <p:cNvSpPr>
            <a:spLocks noGrp="1"/>
          </p:cNvSpPr>
          <p:nvPr>
            <p:ph idx="1"/>
          </p:nvPr>
        </p:nvSpPr>
        <p:spPr>
          <a:xfrm>
            <a:off x="351429" y="1834433"/>
            <a:ext cx="11489141" cy="4176937"/>
          </a:xfrm>
        </p:spPr>
        <p:txBody>
          <a:bodyPr vert="horz" lIns="91440" tIns="45720" rIns="91440" bIns="45720" rtlCol="0" anchor="t">
            <a:normAutofit fontScale="70000" lnSpcReduction="20000"/>
          </a:bodyPr>
          <a:lstStyle/>
          <a:p>
            <a:pPr marL="0" indent="0" fontAlgn="base">
              <a:buNone/>
            </a:pPr>
            <a:r>
              <a:rPr lang="en-GB" sz="2600" b="1" dirty="0"/>
              <a:t>Reflect on the following as a group</a:t>
            </a:r>
          </a:p>
          <a:p>
            <a:pPr marL="0" indent="0" fontAlgn="base">
              <a:buNone/>
            </a:pPr>
            <a:r>
              <a:rPr lang="en-GB" sz="2600" u="sng" dirty="0"/>
              <a:t>You</a:t>
            </a:r>
            <a:r>
              <a:rPr lang="en-GB" sz="2600" dirty="0"/>
              <a:t> </a:t>
            </a:r>
            <a:endParaRPr lang="en-GB" sz="2600" dirty="0">
              <a:cs typeface="Calibri"/>
            </a:endParaRPr>
          </a:p>
          <a:p>
            <a:pPr marL="0" indent="0" fontAlgn="base">
              <a:buNone/>
            </a:pPr>
            <a:r>
              <a:rPr lang="en-GB" sz="2600" dirty="0"/>
              <a:t>What is the main thing that you take away from this workshop? </a:t>
            </a:r>
            <a:endParaRPr lang="en-GB" sz="2600" dirty="0">
              <a:cs typeface="Calibri"/>
            </a:endParaRPr>
          </a:p>
          <a:p>
            <a:pPr marL="0" indent="0" fontAlgn="base">
              <a:buNone/>
            </a:pPr>
            <a:r>
              <a:rPr lang="en-GB" sz="2600" dirty="0"/>
              <a:t>Write a promise to yourself about one thing that you will do differently when attending panels going forward. </a:t>
            </a:r>
            <a:endParaRPr lang="en-GB" sz="2600" dirty="0">
              <a:cs typeface="Calibri"/>
            </a:endParaRPr>
          </a:p>
          <a:p>
            <a:pPr marL="0" indent="0" fontAlgn="base">
              <a:buNone/>
            </a:pPr>
            <a:endParaRPr lang="en-GB" sz="2600" dirty="0">
              <a:cs typeface="Calibri"/>
            </a:endParaRPr>
          </a:p>
          <a:p>
            <a:pPr marL="0" indent="0" fontAlgn="base">
              <a:buNone/>
            </a:pPr>
            <a:r>
              <a:rPr lang="en-GB" sz="2600" u="sng" dirty="0"/>
              <a:t>Your panel/team</a:t>
            </a:r>
            <a:r>
              <a:rPr lang="en-GB" sz="2600" dirty="0"/>
              <a:t> </a:t>
            </a:r>
            <a:endParaRPr lang="en-GB" sz="2600" dirty="0">
              <a:cs typeface="Calibri"/>
            </a:endParaRPr>
          </a:p>
          <a:p>
            <a:pPr marL="0" indent="0" fontAlgn="base">
              <a:buNone/>
            </a:pPr>
            <a:r>
              <a:rPr lang="en-GB" sz="2600" dirty="0"/>
              <a:t>How can your panel/team make panels from inclusive of young people’s voices in light of what was discussed today? </a:t>
            </a:r>
            <a:endParaRPr lang="en-GB" sz="2600" dirty="0">
              <a:cs typeface="Calibri"/>
            </a:endParaRPr>
          </a:p>
          <a:p>
            <a:pPr marL="0" indent="0" fontAlgn="base">
              <a:buNone/>
            </a:pPr>
            <a:r>
              <a:rPr lang="en-GB" sz="2600" dirty="0"/>
              <a:t>Think of some ideas now and plan a time soon to discuss this together and come up with a plan. Remember to build in critical reflection into your plan.  </a:t>
            </a:r>
          </a:p>
          <a:p>
            <a:pPr marL="0" indent="0" fontAlgn="base">
              <a:buNone/>
            </a:pPr>
            <a:endParaRPr lang="en-GB" sz="2600" dirty="0">
              <a:cs typeface="Calibri"/>
            </a:endParaRPr>
          </a:p>
          <a:p>
            <a:pPr marL="0" indent="0" fontAlgn="base">
              <a:buNone/>
            </a:pPr>
            <a:r>
              <a:rPr lang="en-GB" sz="2600" u="sng" dirty="0"/>
              <a:t>Your organisation</a:t>
            </a:r>
            <a:r>
              <a:rPr lang="en-GB" sz="2600" dirty="0"/>
              <a:t> </a:t>
            </a:r>
            <a:endParaRPr lang="en-GB" sz="2600" dirty="0">
              <a:cs typeface="Calibri"/>
            </a:endParaRPr>
          </a:p>
          <a:p>
            <a:pPr marL="0" indent="0" fontAlgn="base">
              <a:buNone/>
            </a:pPr>
            <a:r>
              <a:rPr lang="en-GB" sz="2600" dirty="0"/>
              <a:t>What can your organisation do? This could be reviewing how language is used to discuss young people, creating more opportunities for staff to reflect and be supported...Who can you feed this back to and how</a:t>
            </a:r>
            <a:r>
              <a:rPr lang="en-GB" sz="1800" dirty="0"/>
              <a:t>? </a:t>
            </a:r>
          </a:p>
          <a:p>
            <a:pPr fontAlgn="base"/>
            <a:endParaRPr lang="en-GB" sz="2000" dirty="0"/>
          </a:p>
          <a:p>
            <a:pPr fontAlgn="base"/>
            <a:endParaRPr lang="en-GB" sz="2000" dirty="0">
              <a:ea typeface="Calibri"/>
              <a:cs typeface="Calibri"/>
            </a:endParaRPr>
          </a:p>
          <a:p>
            <a:pPr marL="0" indent="0">
              <a:buNone/>
            </a:pPr>
            <a:endParaRPr lang="en-GB" dirty="0">
              <a:ea typeface="Calibri"/>
              <a:cs typeface="Calibri"/>
            </a:endParaRPr>
          </a:p>
        </p:txBody>
      </p:sp>
      <p:sp>
        <p:nvSpPr>
          <p:cNvPr id="2" name="Title 1">
            <a:extLst>
              <a:ext uri="{FF2B5EF4-FFF2-40B4-BE49-F238E27FC236}">
                <a16:creationId xmlns:a16="http://schemas.microsoft.com/office/drawing/2014/main" id="{67023E31-C045-FDFB-749C-D624D3C4E9B6}"/>
              </a:ext>
            </a:extLst>
          </p:cNvPr>
          <p:cNvSpPr>
            <a:spLocks noGrp="1"/>
          </p:cNvSpPr>
          <p:nvPr>
            <p:ph type="title"/>
          </p:nvPr>
        </p:nvSpPr>
        <p:spPr>
          <a:xfrm>
            <a:off x="137736" y="102886"/>
            <a:ext cx="11876463" cy="1658198"/>
          </a:xfrm>
        </p:spPr>
        <p:txBody>
          <a:bodyPr/>
          <a:lstStyle/>
          <a:p>
            <a:r>
              <a:rPr lang="en-US" b="1" dirty="0">
                <a:solidFill>
                  <a:schemeClr val="bg1"/>
                </a:solidFill>
              </a:rPr>
              <a:t>Next steps…</a:t>
            </a:r>
            <a:endParaRPr lang="en-GB" dirty="0">
              <a:solidFill>
                <a:schemeClr val="bg1"/>
              </a:solidFill>
            </a:endParaRPr>
          </a:p>
        </p:txBody>
      </p:sp>
      <p:sp>
        <p:nvSpPr>
          <p:cNvPr id="11" name="Oval 10">
            <a:extLst>
              <a:ext uri="{FF2B5EF4-FFF2-40B4-BE49-F238E27FC236}">
                <a16:creationId xmlns:a16="http://schemas.microsoft.com/office/drawing/2014/main" id="{5F5CEE21-AEAE-834E-B2D6-AA48199B03B5}"/>
              </a:ext>
            </a:extLst>
          </p:cNvPr>
          <p:cNvSpPr/>
          <p:nvPr/>
        </p:nvSpPr>
        <p:spPr>
          <a:xfrm>
            <a:off x="351292" y="5965763"/>
            <a:ext cx="734479" cy="751669"/>
          </a:xfrm>
          <a:prstGeom prst="ellipse">
            <a:avLst/>
          </a:prstGeom>
          <a:solidFill>
            <a:srgbClr val="00C2CB">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Group brainstorm with solid fill">
            <a:extLst>
              <a:ext uri="{FF2B5EF4-FFF2-40B4-BE49-F238E27FC236}">
                <a16:creationId xmlns:a16="http://schemas.microsoft.com/office/drawing/2014/main" id="{76E84C11-0DAB-1348-B38B-BCBF5F1A80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1966" y="5965763"/>
            <a:ext cx="613130" cy="632984"/>
          </a:xfrm>
          <a:prstGeom prst="rect">
            <a:avLst/>
          </a:prstGeom>
        </p:spPr>
      </p:pic>
      <p:sp>
        <p:nvSpPr>
          <p:cNvPr id="7" name="Oval 6">
            <a:extLst>
              <a:ext uri="{FF2B5EF4-FFF2-40B4-BE49-F238E27FC236}">
                <a16:creationId xmlns:a16="http://schemas.microsoft.com/office/drawing/2014/main" id="{2FC830C8-25DC-A147-A770-77B693BD78C1}"/>
              </a:ext>
            </a:extLst>
          </p:cNvPr>
          <p:cNvSpPr/>
          <p:nvPr/>
        </p:nvSpPr>
        <p:spPr>
          <a:xfrm>
            <a:off x="1174904" y="5982148"/>
            <a:ext cx="734479" cy="751669"/>
          </a:xfrm>
          <a:prstGeom prst="ellipse">
            <a:avLst/>
          </a:prstGeom>
          <a:solidFill>
            <a:srgbClr val="00C2CB">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Chat with solid fill">
            <a:extLst>
              <a:ext uri="{FF2B5EF4-FFF2-40B4-BE49-F238E27FC236}">
                <a16:creationId xmlns:a16="http://schemas.microsoft.com/office/drawing/2014/main" id="{670D06FA-A849-694F-9252-97D8A5EFA5A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35579" y="6100833"/>
            <a:ext cx="613130" cy="632984"/>
          </a:xfrm>
          <a:prstGeom prst="rect">
            <a:avLst/>
          </a:prstGeom>
        </p:spPr>
      </p:pic>
      <p:grpSp>
        <p:nvGrpSpPr>
          <p:cNvPr id="12" name="Group 11">
            <a:extLst>
              <a:ext uri="{FF2B5EF4-FFF2-40B4-BE49-F238E27FC236}">
                <a16:creationId xmlns:a16="http://schemas.microsoft.com/office/drawing/2014/main" id="{997FBB7F-5DBF-2A46-AEB7-EC6B599FFAD2}"/>
              </a:ext>
            </a:extLst>
          </p:cNvPr>
          <p:cNvGrpSpPr/>
          <p:nvPr/>
        </p:nvGrpSpPr>
        <p:grpSpPr>
          <a:xfrm>
            <a:off x="8969453" y="6140233"/>
            <a:ext cx="3046841" cy="641296"/>
            <a:chOff x="8969453" y="6140233"/>
            <a:chExt cx="3046841" cy="641296"/>
          </a:xfrm>
        </p:grpSpPr>
        <p:pic>
          <p:nvPicPr>
            <p:cNvPr id="13" name="Picture 12" descr="A close-up of a logo&#10;&#10;Description automatically generated">
              <a:extLst>
                <a:ext uri="{FF2B5EF4-FFF2-40B4-BE49-F238E27FC236}">
                  <a16:creationId xmlns:a16="http://schemas.microsoft.com/office/drawing/2014/main" id="{0C3C2D30-D24B-CA40-AED7-A130AAA32276}"/>
                </a:ext>
              </a:extLst>
            </p:cNvPr>
            <p:cNvPicPr>
              <a:picLocks noChangeAspect="1"/>
            </p:cNvPicPr>
            <p:nvPr/>
          </p:nvPicPr>
          <p:blipFill>
            <a:blip r:embed="rId7"/>
            <a:stretch>
              <a:fillRect/>
            </a:stretch>
          </p:blipFill>
          <p:spPr>
            <a:xfrm>
              <a:off x="8969453" y="6151311"/>
              <a:ext cx="1887733" cy="585197"/>
            </a:xfrm>
            <a:prstGeom prst="rect">
              <a:avLst/>
            </a:prstGeom>
          </p:spPr>
        </p:pic>
        <p:pic>
          <p:nvPicPr>
            <p:cNvPr id="14" name="Picture 13">
              <a:extLst>
                <a:ext uri="{FF2B5EF4-FFF2-40B4-BE49-F238E27FC236}">
                  <a16:creationId xmlns:a16="http://schemas.microsoft.com/office/drawing/2014/main" id="{F8E3245E-863E-4840-8F65-EA737DAD04BA}"/>
                </a:ext>
              </a:extLst>
            </p:cNvPr>
            <p:cNvPicPr>
              <a:picLocks noChangeAspect="1"/>
            </p:cNvPicPr>
            <p:nvPr/>
          </p:nvPicPr>
          <p:blipFill rotWithShape="1">
            <a:blip r:embed="rId8"/>
            <a:srcRect l="7159"/>
            <a:stretch/>
          </p:blipFill>
          <p:spPr>
            <a:xfrm>
              <a:off x="11035453" y="6140233"/>
              <a:ext cx="980841" cy="641296"/>
            </a:xfrm>
            <a:prstGeom prst="rect">
              <a:avLst/>
            </a:prstGeom>
          </p:spPr>
        </p:pic>
      </p:grpSp>
      <p:sp>
        <p:nvSpPr>
          <p:cNvPr id="15" name="TextBox 14">
            <a:extLst>
              <a:ext uri="{FF2B5EF4-FFF2-40B4-BE49-F238E27FC236}">
                <a16:creationId xmlns:a16="http://schemas.microsoft.com/office/drawing/2014/main" id="{453DB774-23C0-AE4D-BBF6-2927C5EE1D78}"/>
              </a:ext>
            </a:extLst>
          </p:cNvPr>
          <p:cNvSpPr txBox="1"/>
          <p:nvPr/>
        </p:nvSpPr>
        <p:spPr>
          <a:xfrm>
            <a:off x="1909383" y="6239017"/>
            <a:ext cx="1240087" cy="307777"/>
          </a:xfrm>
          <a:prstGeom prst="rect">
            <a:avLst/>
          </a:prstGeom>
          <a:noFill/>
        </p:spPr>
        <p:txBody>
          <a:bodyPr wrap="square" lIns="91440" tIns="45720" rIns="91440" bIns="45720" rtlCol="0" anchor="t">
            <a:spAutoFit/>
          </a:bodyPr>
          <a:lstStyle/>
          <a:p>
            <a:pPr algn="ctr"/>
            <a:r>
              <a:rPr lang="en-GB" sz="1400" dirty="0">
                <a:solidFill>
                  <a:srgbClr val="566276"/>
                </a:solidFill>
                <a:cs typeface="Arial" panose="020B0604020202020204" pitchFamily="34" charset="0"/>
              </a:rPr>
              <a:t>10 minutes</a:t>
            </a:r>
          </a:p>
        </p:txBody>
      </p:sp>
    </p:spTree>
    <p:extLst>
      <p:ext uri="{BB962C8B-B14F-4D97-AF65-F5344CB8AC3E}">
        <p14:creationId xmlns:p14="http://schemas.microsoft.com/office/powerpoint/2010/main" val="421591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127B9-F9CB-2848-9441-D498947AF0E0}"/>
              </a:ext>
            </a:extLst>
          </p:cNvPr>
          <p:cNvSpPr>
            <a:spLocks noGrp="1"/>
          </p:cNvSpPr>
          <p:nvPr>
            <p:ph type="title"/>
          </p:nvPr>
        </p:nvSpPr>
        <p:spPr>
          <a:xfrm>
            <a:off x="1244462" y="2094493"/>
            <a:ext cx="9607160" cy="2779429"/>
          </a:xfrm>
        </p:spPr>
        <p:txBody>
          <a:bodyPr vert="horz" lIns="91440" tIns="45720" rIns="91440" bIns="45720" rtlCol="0" anchor="b">
            <a:normAutofit fontScale="90000"/>
          </a:bodyPr>
          <a:lstStyle/>
          <a:p>
            <a:pPr algn="ctr">
              <a:lnSpc>
                <a:spcPct val="80000"/>
              </a:lnSpc>
            </a:pPr>
            <a:r>
              <a:rPr lang="en-US" sz="4800" dirty="0">
                <a:solidFill>
                  <a:srgbClr val="FFFFFF"/>
                </a:solidFill>
              </a:rPr>
              <a:t>We hope this workshop was useful. </a:t>
            </a:r>
            <a:br>
              <a:rPr lang="en-US" sz="4800" dirty="0">
                <a:solidFill>
                  <a:srgbClr val="FFFFFF"/>
                </a:solidFill>
              </a:rPr>
            </a:br>
            <a:r>
              <a:rPr lang="en-US" sz="4800" dirty="0">
                <a:solidFill>
                  <a:srgbClr val="FFFFFF"/>
                </a:solidFill>
              </a:rPr>
              <a:t>For feedback please contact </a:t>
            </a:r>
            <a:r>
              <a:rPr lang="en-US" sz="4800" dirty="0">
                <a:solidFill>
                  <a:srgbClr val="FFFFFF"/>
                </a:solidFill>
                <a:hlinkClick r:id="rId2"/>
              </a:rPr>
              <a:t>m.lefevre@sussex.ac.uk</a:t>
            </a:r>
            <a:r>
              <a:rPr lang="en-US" sz="4800" dirty="0">
                <a:solidFill>
                  <a:srgbClr val="FFFFFF"/>
                </a:solidFill>
              </a:rPr>
              <a:t> </a:t>
            </a:r>
            <a:br>
              <a:rPr lang="en-US" sz="4800" dirty="0">
                <a:solidFill>
                  <a:srgbClr val="FFFFFF"/>
                </a:solidFill>
              </a:rPr>
            </a:br>
            <a:br>
              <a:rPr lang="en-US" sz="4800" dirty="0">
                <a:solidFill>
                  <a:srgbClr val="FFFFFF"/>
                </a:solidFill>
              </a:rPr>
            </a:br>
            <a:r>
              <a:rPr lang="en-US" sz="4800" dirty="0">
                <a:solidFill>
                  <a:srgbClr val="FFFFFF"/>
                </a:solidFill>
              </a:rPr>
              <a:t>For more resources please visit the Innovate Project website: </a:t>
            </a:r>
            <a:r>
              <a:rPr lang="en-US" sz="4800" dirty="0">
                <a:solidFill>
                  <a:srgbClr val="FFFFFF"/>
                </a:solidFill>
                <a:hlinkClick r:id="rId3"/>
              </a:rPr>
              <a:t>https://theinnovateproject.co.uk/</a:t>
            </a:r>
            <a:r>
              <a:rPr lang="en-US" sz="4800" dirty="0">
                <a:solidFill>
                  <a:srgbClr val="FFFFFF"/>
                </a:solidFill>
              </a:rPr>
              <a:t>  </a:t>
            </a:r>
          </a:p>
        </p:txBody>
      </p:sp>
    </p:spTree>
    <p:extLst>
      <p:ext uri="{BB962C8B-B14F-4D97-AF65-F5344CB8AC3E}">
        <p14:creationId xmlns:p14="http://schemas.microsoft.com/office/powerpoint/2010/main" val="2179642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BD96F2-6F48-9A45-A8DA-A735A5C75463}"/>
              </a:ext>
            </a:extLst>
          </p:cNvPr>
          <p:cNvSpPr/>
          <p:nvPr/>
        </p:nvSpPr>
        <p:spPr>
          <a:xfrm>
            <a:off x="0" y="-134276"/>
            <a:ext cx="12192000" cy="15121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01E9F4-BB0D-43E1-88DF-38D38DA445BF}"/>
              </a:ext>
            </a:extLst>
          </p:cNvPr>
          <p:cNvSpPr>
            <a:spLocks noGrp="1"/>
          </p:cNvSpPr>
          <p:nvPr>
            <p:ph type="title"/>
          </p:nvPr>
        </p:nvSpPr>
        <p:spPr>
          <a:xfrm>
            <a:off x="105085" y="471555"/>
            <a:ext cx="6727078" cy="906326"/>
          </a:xfrm>
        </p:spPr>
        <p:txBody>
          <a:bodyPr>
            <a:noAutofit/>
          </a:bodyPr>
          <a:lstStyle/>
          <a:p>
            <a:r>
              <a:rPr lang="en-US" dirty="0">
                <a:solidFill>
                  <a:schemeClr val="bg1"/>
                </a:solidFill>
              </a:rPr>
              <a:t>Instructions</a:t>
            </a:r>
            <a:endParaRPr lang="en-GB"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11F1DF5-CF91-4673-8574-AF92506B9F04}"/>
              </a:ext>
            </a:extLst>
          </p:cNvPr>
          <p:cNvSpPr>
            <a:spLocks noGrp="1"/>
          </p:cNvSpPr>
          <p:nvPr>
            <p:ph idx="1"/>
          </p:nvPr>
        </p:nvSpPr>
        <p:spPr>
          <a:xfrm>
            <a:off x="225907" y="1919973"/>
            <a:ext cx="8918300" cy="4689083"/>
          </a:xfrm>
        </p:spPr>
        <p:txBody>
          <a:bodyPr vert="horz" lIns="91440" tIns="45720" rIns="91440" bIns="45720" rtlCol="0" anchor="t">
            <a:noAutofit/>
          </a:bodyPr>
          <a:lstStyle/>
          <a:p>
            <a:pPr fontAlgn="base">
              <a:buFont typeface="Arial" panose="020B0604020202020204" pitchFamily="34" charset="0"/>
              <a:buChar char="•"/>
            </a:pPr>
            <a:r>
              <a:rPr lang="en-GB" sz="1800" dirty="0"/>
              <a:t> This workshop is to help multi-agency partners who participate in safeguarding panels for extra-familial risks and harms (EFRH) to critically reflect on what young people think about these types of panels. </a:t>
            </a:r>
          </a:p>
          <a:p>
            <a:pPr fontAlgn="base">
              <a:buFont typeface="Arial" panose="020B0604020202020204" pitchFamily="34" charset="0"/>
              <a:buChar char="•"/>
            </a:pPr>
            <a:r>
              <a:rPr lang="en-GB" sz="1800" dirty="0"/>
              <a:t> It is designed to be a group activity. It can be conducted with multi-agency partners who regularly attend panels together, or by single agencies reflecting on their role within these panels. It could also be an effective resource to support the training of panel chairs.</a:t>
            </a:r>
          </a:p>
          <a:p>
            <a:pPr fontAlgn="base">
              <a:buFont typeface="Arial" panose="020B0604020202020204" pitchFamily="34" charset="0"/>
              <a:buChar char="•"/>
            </a:pPr>
            <a:r>
              <a:rPr lang="en-GB" sz="1800" dirty="0"/>
              <a:t> It should last about 60 minutes. There is an optional bonus section (see slide 6).</a:t>
            </a:r>
          </a:p>
          <a:p>
            <a:pPr fontAlgn="base">
              <a:buFont typeface="Arial" panose="020B0604020202020204" pitchFamily="34" charset="0"/>
              <a:buChar char="•"/>
            </a:pPr>
            <a:r>
              <a:rPr lang="en-GB" sz="1800" dirty="0"/>
              <a:t> We recommend that you nominate 1 facilitator. </a:t>
            </a:r>
          </a:p>
          <a:p>
            <a:pPr fontAlgn="base">
              <a:buFont typeface="Arial" panose="020B0604020202020204" pitchFamily="34" charset="0"/>
              <a:buChar char="•"/>
            </a:pPr>
            <a:r>
              <a:rPr lang="en-GB" sz="1800" dirty="0"/>
              <a:t> Each slide has a logo at the bottom that explains to the facilitator what to do with estimated timings.</a:t>
            </a:r>
            <a:br>
              <a:rPr lang="en-GB" sz="1600" dirty="0">
                <a:latin typeface="Arial" panose="020B0604020202020204" pitchFamily="34" charset="0"/>
                <a:cs typeface="Arial" panose="020B0604020202020204" pitchFamily="34" charset="0"/>
              </a:rPr>
            </a:br>
            <a:endParaRPr lang="en-GB" sz="1600" dirty="0">
              <a:latin typeface="Arial" panose="020B0604020202020204" pitchFamily="34" charset="0"/>
              <a:cs typeface="Arial" panose="020B0604020202020204" pitchFamily="34" charset="0"/>
            </a:endParaRPr>
          </a:p>
        </p:txBody>
      </p:sp>
      <p:grpSp>
        <p:nvGrpSpPr>
          <p:cNvPr id="48" name="Group 47">
            <a:extLst>
              <a:ext uri="{FF2B5EF4-FFF2-40B4-BE49-F238E27FC236}">
                <a16:creationId xmlns:a16="http://schemas.microsoft.com/office/drawing/2014/main" id="{51273C09-B853-4849-8E6A-36A131643B86}"/>
              </a:ext>
            </a:extLst>
          </p:cNvPr>
          <p:cNvGrpSpPr/>
          <p:nvPr/>
        </p:nvGrpSpPr>
        <p:grpSpPr>
          <a:xfrm>
            <a:off x="9158276" y="2400811"/>
            <a:ext cx="3354750" cy="3185314"/>
            <a:chOff x="6932801" y="607726"/>
            <a:chExt cx="5003153" cy="4601456"/>
          </a:xfrm>
        </p:grpSpPr>
        <p:grpSp>
          <p:nvGrpSpPr>
            <p:cNvPr id="49" name="Group 48">
              <a:extLst>
                <a:ext uri="{FF2B5EF4-FFF2-40B4-BE49-F238E27FC236}">
                  <a16:creationId xmlns:a16="http://schemas.microsoft.com/office/drawing/2014/main" id="{60409807-E402-9C43-8604-8C0EB57BDD60}"/>
                </a:ext>
              </a:extLst>
            </p:cNvPr>
            <p:cNvGrpSpPr/>
            <p:nvPr/>
          </p:nvGrpSpPr>
          <p:grpSpPr>
            <a:xfrm>
              <a:off x="6932801" y="1504036"/>
              <a:ext cx="3855672" cy="3705146"/>
              <a:chOff x="6932801" y="1504036"/>
              <a:chExt cx="3855672" cy="3705146"/>
            </a:xfrm>
          </p:grpSpPr>
          <p:grpSp>
            <p:nvGrpSpPr>
              <p:cNvPr id="51" name="Group 50">
                <a:extLst>
                  <a:ext uri="{FF2B5EF4-FFF2-40B4-BE49-F238E27FC236}">
                    <a16:creationId xmlns:a16="http://schemas.microsoft.com/office/drawing/2014/main" id="{2231AA8E-8A70-CF45-9F0F-DDBACD6E4889}"/>
                  </a:ext>
                </a:extLst>
              </p:cNvPr>
              <p:cNvGrpSpPr/>
              <p:nvPr/>
            </p:nvGrpSpPr>
            <p:grpSpPr>
              <a:xfrm>
                <a:off x="6932801" y="1504036"/>
                <a:ext cx="1095375" cy="1085850"/>
                <a:chOff x="8837678" y="305064"/>
                <a:chExt cx="1095375" cy="1085850"/>
              </a:xfrm>
            </p:grpSpPr>
            <p:sp>
              <p:nvSpPr>
                <p:cNvPr id="61" name="Oval 60">
                  <a:extLst>
                    <a:ext uri="{FF2B5EF4-FFF2-40B4-BE49-F238E27FC236}">
                      <a16:creationId xmlns:a16="http://schemas.microsoft.com/office/drawing/2014/main" id="{68A2FB19-0003-624C-ADCB-788AA4934347}"/>
                    </a:ext>
                  </a:extLst>
                </p:cNvPr>
                <p:cNvSpPr/>
                <p:nvPr/>
              </p:nvSpPr>
              <p:spPr>
                <a:xfrm>
                  <a:off x="8837678" y="305064"/>
                  <a:ext cx="1095375" cy="1085850"/>
                </a:xfrm>
                <a:prstGeom prst="ellipse">
                  <a:avLst/>
                </a:prstGeom>
                <a:solidFill>
                  <a:srgbClr val="00C2CB">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Graphic 61" descr="Teacher outline">
                  <a:extLst>
                    <a:ext uri="{FF2B5EF4-FFF2-40B4-BE49-F238E27FC236}">
                      <a16:creationId xmlns:a16="http://schemas.microsoft.com/office/drawing/2014/main" id="{73C4CB9E-7D8B-E247-A45B-5DFE4D27D2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8165" y="370628"/>
                  <a:ext cx="914400" cy="914400"/>
                </a:xfrm>
                <a:prstGeom prst="rect">
                  <a:avLst/>
                </a:prstGeom>
              </p:spPr>
            </p:pic>
          </p:grpSp>
          <p:sp>
            <p:nvSpPr>
              <p:cNvPr id="52" name="TextBox 51">
                <a:extLst>
                  <a:ext uri="{FF2B5EF4-FFF2-40B4-BE49-F238E27FC236}">
                    <a16:creationId xmlns:a16="http://schemas.microsoft.com/office/drawing/2014/main" id="{02E881AC-798D-1A43-977A-19F422485388}"/>
                  </a:ext>
                </a:extLst>
              </p:cNvPr>
              <p:cNvSpPr txBox="1"/>
              <p:nvPr/>
            </p:nvSpPr>
            <p:spPr>
              <a:xfrm>
                <a:off x="8251114" y="1698169"/>
                <a:ext cx="2537359" cy="933680"/>
              </a:xfrm>
              <a:prstGeom prst="rect">
                <a:avLst/>
              </a:prstGeom>
              <a:noFill/>
            </p:spPr>
            <p:txBody>
              <a:bodyPr wrap="square" rtlCol="0">
                <a:spAutoFit/>
              </a:bodyPr>
              <a:lstStyle/>
              <a:p>
                <a:r>
                  <a:rPr lang="en-GB" dirty="0">
                    <a:cs typeface="Arial" panose="020B0604020202020204" pitchFamily="34" charset="0"/>
                  </a:rPr>
                  <a:t>Read this slide out to the group</a:t>
                </a:r>
              </a:p>
            </p:txBody>
          </p:sp>
          <p:grpSp>
            <p:nvGrpSpPr>
              <p:cNvPr id="53" name="Group 52">
                <a:extLst>
                  <a:ext uri="{FF2B5EF4-FFF2-40B4-BE49-F238E27FC236}">
                    <a16:creationId xmlns:a16="http://schemas.microsoft.com/office/drawing/2014/main" id="{1D3A60FB-C854-C544-B757-DD091127F864}"/>
                  </a:ext>
                </a:extLst>
              </p:cNvPr>
              <p:cNvGrpSpPr/>
              <p:nvPr/>
            </p:nvGrpSpPr>
            <p:grpSpPr>
              <a:xfrm>
                <a:off x="6932801" y="2813684"/>
                <a:ext cx="1095375" cy="1085850"/>
                <a:chOff x="6913947" y="2237264"/>
                <a:chExt cx="1095375" cy="1085850"/>
              </a:xfrm>
            </p:grpSpPr>
            <p:sp>
              <p:nvSpPr>
                <p:cNvPr id="59" name="Oval 58">
                  <a:extLst>
                    <a:ext uri="{FF2B5EF4-FFF2-40B4-BE49-F238E27FC236}">
                      <a16:creationId xmlns:a16="http://schemas.microsoft.com/office/drawing/2014/main" id="{1147FFBC-F748-E645-9F2C-962AF6820ABB}"/>
                    </a:ext>
                  </a:extLst>
                </p:cNvPr>
                <p:cNvSpPr/>
                <p:nvPr/>
              </p:nvSpPr>
              <p:spPr>
                <a:xfrm>
                  <a:off x="6913947" y="2237264"/>
                  <a:ext cx="1095375" cy="1085850"/>
                </a:xfrm>
                <a:prstGeom prst="ellipse">
                  <a:avLst/>
                </a:prstGeom>
                <a:solidFill>
                  <a:srgbClr val="00C2CB">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0" name="Graphic 59" descr="Group brainstorm with solid fill">
                  <a:extLst>
                    <a:ext uri="{FF2B5EF4-FFF2-40B4-BE49-F238E27FC236}">
                      <a16:creationId xmlns:a16="http://schemas.microsoft.com/office/drawing/2014/main" id="{EF561CC4-C0A5-A741-94B7-85512700D19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04434" y="2281712"/>
                  <a:ext cx="914400" cy="914399"/>
                </a:xfrm>
                <a:prstGeom prst="rect">
                  <a:avLst/>
                </a:prstGeom>
              </p:spPr>
            </p:pic>
          </p:grpSp>
          <p:sp>
            <p:nvSpPr>
              <p:cNvPr id="54" name="TextBox 53">
                <a:extLst>
                  <a:ext uri="{FF2B5EF4-FFF2-40B4-BE49-F238E27FC236}">
                    <a16:creationId xmlns:a16="http://schemas.microsoft.com/office/drawing/2014/main" id="{93EEFFF2-AA1A-674F-8088-38718E4225D4}"/>
                  </a:ext>
                </a:extLst>
              </p:cNvPr>
              <p:cNvSpPr txBox="1"/>
              <p:nvPr/>
            </p:nvSpPr>
            <p:spPr>
              <a:xfrm>
                <a:off x="8251114" y="3094836"/>
                <a:ext cx="2537359" cy="933680"/>
              </a:xfrm>
              <a:prstGeom prst="rect">
                <a:avLst/>
              </a:prstGeom>
              <a:noFill/>
            </p:spPr>
            <p:txBody>
              <a:bodyPr wrap="square" rtlCol="0">
                <a:spAutoFit/>
              </a:bodyPr>
              <a:lstStyle/>
              <a:p>
                <a:r>
                  <a:rPr lang="en-GB" dirty="0">
                    <a:cs typeface="Arial" panose="020B0604020202020204" pitchFamily="34" charset="0"/>
                  </a:rPr>
                  <a:t>This is an activity</a:t>
                </a:r>
              </a:p>
            </p:txBody>
          </p:sp>
          <p:grpSp>
            <p:nvGrpSpPr>
              <p:cNvPr id="55" name="Group 54">
                <a:extLst>
                  <a:ext uri="{FF2B5EF4-FFF2-40B4-BE49-F238E27FC236}">
                    <a16:creationId xmlns:a16="http://schemas.microsoft.com/office/drawing/2014/main" id="{01F2DA9C-DF79-5D4D-B354-842AF32B4835}"/>
                  </a:ext>
                </a:extLst>
              </p:cNvPr>
              <p:cNvGrpSpPr/>
              <p:nvPr/>
            </p:nvGrpSpPr>
            <p:grpSpPr>
              <a:xfrm>
                <a:off x="6932801" y="4123332"/>
                <a:ext cx="1095375" cy="1085850"/>
                <a:chOff x="6913947" y="3546912"/>
                <a:chExt cx="1095375" cy="1085850"/>
              </a:xfrm>
            </p:grpSpPr>
            <p:sp>
              <p:nvSpPr>
                <p:cNvPr id="57" name="Oval 56">
                  <a:extLst>
                    <a:ext uri="{FF2B5EF4-FFF2-40B4-BE49-F238E27FC236}">
                      <a16:creationId xmlns:a16="http://schemas.microsoft.com/office/drawing/2014/main" id="{A7694937-F4A0-2D4B-88B1-F0A1080BB28A}"/>
                    </a:ext>
                  </a:extLst>
                </p:cNvPr>
                <p:cNvSpPr/>
                <p:nvPr/>
              </p:nvSpPr>
              <p:spPr>
                <a:xfrm>
                  <a:off x="6913947" y="3546912"/>
                  <a:ext cx="1095375" cy="1085850"/>
                </a:xfrm>
                <a:prstGeom prst="ellipse">
                  <a:avLst/>
                </a:prstGeom>
                <a:solidFill>
                  <a:srgbClr val="00C2CB">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Graphic 57" descr="Chat with solid fill">
                  <a:extLst>
                    <a:ext uri="{FF2B5EF4-FFF2-40B4-BE49-F238E27FC236}">
                      <a16:creationId xmlns:a16="http://schemas.microsoft.com/office/drawing/2014/main" id="{87C046EA-27E1-2D43-812C-F094E89993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04434" y="3683088"/>
                  <a:ext cx="914400" cy="914400"/>
                </a:xfrm>
                <a:prstGeom prst="rect">
                  <a:avLst/>
                </a:prstGeom>
              </p:spPr>
            </p:pic>
          </p:grpSp>
          <p:sp>
            <p:nvSpPr>
              <p:cNvPr id="56" name="TextBox 55">
                <a:extLst>
                  <a:ext uri="{FF2B5EF4-FFF2-40B4-BE49-F238E27FC236}">
                    <a16:creationId xmlns:a16="http://schemas.microsoft.com/office/drawing/2014/main" id="{FCF61066-55BF-C749-83C7-FDCAC9A4F2CF}"/>
                  </a:ext>
                </a:extLst>
              </p:cNvPr>
              <p:cNvSpPr txBox="1"/>
              <p:nvPr/>
            </p:nvSpPr>
            <p:spPr>
              <a:xfrm>
                <a:off x="8251114" y="4481591"/>
                <a:ext cx="2537359" cy="533531"/>
              </a:xfrm>
              <a:prstGeom prst="rect">
                <a:avLst/>
              </a:prstGeom>
              <a:noFill/>
            </p:spPr>
            <p:txBody>
              <a:bodyPr wrap="square" rtlCol="0">
                <a:spAutoFit/>
              </a:bodyPr>
              <a:lstStyle/>
              <a:p>
                <a:r>
                  <a:rPr lang="en-GB" dirty="0">
                    <a:cs typeface="Arial" panose="020B0604020202020204" pitchFamily="34" charset="0"/>
                  </a:rPr>
                  <a:t>Discussion</a:t>
                </a:r>
              </a:p>
            </p:txBody>
          </p:sp>
        </p:grpSp>
        <p:sp>
          <p:nvSpPr>
            <p:cNvPr id="50" name="Title 1">
              <a:extLst>
                <a:ext uri="{FF2B5EF4-FFF2-40B4-BE49-F238E27FC236}">
                  <a16:creationId xmlns:a16="http://schemas.microsoft.com/office/drawing/2014/main" id="{D54CD3BE-1BE9-074E-8A98-6A794F1338A3}"/>
                </a:ext>
              </a:extLst>
            </p:cNvPr>
            <p:cNvSpPr txBox="1">
              <a:spLocks/>
            </p:cNvSpPr>
            <p:nvPr/>
          </p:nvSpPr>
          <p:spPr>
            <a:xfrm>
              <a:off x="6932802" y="607726"/>
              <a:ext cx="5003152" cy="9063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2800" u="sng" dirty="0">
                  <a:solidFill>
                    <a:srgbClr val="566276"/>
                  </a:solidFill>
                </a:rPr>
                <a:t>Key to logos</a:t>
              </a:r>
            </a:p>
          </p:txBody>
        </p:sp>
      </p:grpSp>
      <p:sp>
        <p:nvSpPr>
          <p:cNvPr id="64" name="Oval 63">
            <a:extLst>
              <a:ext uri="{FF2B5EF4-FFF2-40B4-BE49-F238E27FC236}">
                <a16:creationId xmlns:a16="http://schemas.microsoft.com/office/drawing/2014/main" id="{B6593AB7-B5E6-3F4A-AFD7-149512095B71}"/>
              </a:ext>
            </a:extLst>
          </p:cNvPr>
          <p:cNvSpPr/>
          <p:nvPr/>
        </p:nvSpPr>
        <p:spPr>
          <a:xfrm>
            <a:off x="379751" y="5857387"/>
            <a:ext cx="734479" cy="751669"/>
          </a:xfrm>
          <a:prstGeom prst="ellipse">
            <a:avLst/>
          </a:prstGeom>
          <a:solidFill>
            <a:srgbClr val="00C2CB">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5" name="Graphic 64" descr="Teacher outline">
            <a:extLst>
              <a:ext uri="{FF2B5EF4-FFF2-40B4-BE49-F238E27FC236}">
                <a16:creationId xmlns:a16="http://schemas.microsoft.com/office/drawing/2014/main" id="{7228E060-FB2F-4441-B323-4AC3ECB70B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0425" y="5902773"/>
            <a:ext cx="613130" cy="632984"/>
          </a:xfrm>
          <a:prstGeom prst="rect">
            <a:avLst/>
          </a:prstGeom>
        </p:spPr>
      </p:pic>
      <p:cxnSp>
        <p:nvCxnSpPr>
          <p:cNvPr id="66" name="Curved Connector 65">
            <a:extLst>
              <a:ext uri="{FF2B5EF4-FFF2-40B4-BE49-F238E27FC236}">
                <a16:creationId xmlns:a16="http://schemas.microsoft.com/office/drawing/2014/main" id="{DA357F2D-A6F5-D04A-A8C2-1409F9E033F9}"/>
              </a:ext>
            </a:extLst>
          </p:cNvPr>
          <p:cNvCxnSpPr>
            <a:cxnSpLocks/>
          </p:cNvCxnSpPr>
          <p:nvPr/>
        </p:nvCxnSpPr>
        <p:spPr>
          <a:xfrm rot="5400000">
            <a:off x="1010432" y="4994541"/>
            <a:ext cx="634708" cy="548461"/>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40D2DEEF-92F2-FA44-9635-893B2022FFFD}"/>
              </a:ext>
            </a:extLst>
          </p:cNvPr>
          <p:cNvGrpSpPr/>
          <p:nvPr/>
        </p:nvGrpSpPr>
        <p:grpSpPr>
          <a:xfrm>
            <a:off x="8969453" y="6140233"/>
            <a:ext cx="3046841" cy="641296"/>
            <a:chOff x="8969453" y="6140233"/>
            <a:chExt cx="3046841" cy="641296"/>
          </a:xfrm>
        </p:grpSpPr>
        <p:pic>
          <p:nvPicPr>
            <p:cNvPr id="23" name="Picture 22" descr="A close-up of a logo&#10;&#10;Description automatically generated">
              <a:extLst>
                <a:ext uri="{FF2B5EF4-FFF2-40B4-BE49-F238E27FC236}">
                  <a16:creationId xmlns:a16="http://schemas.microsoft.com/office/drawing/2014/main" id="{8D31D0A7-17BD-A240-BADA-91050CCAB406}"/>
                </a:ext>
              </a:extLst>
            </p:cNvPr>
            <p:cNvPicPr>
              <a:picLocks noChangeAspect="1"/>
            </p:cNvPicPr>
            <p:nvPr/>
          </p:nvPicPr>
          <p:blipFill>
            <a:blip r:embed="rId9"/>
            <a:stretch>
              <a:fillRect/>
            </a:stretch>
          </p:blipFill>
          <p:spPr>
            <a:xfrm>
              <a:off x="8969453" y="6151311"/>
              <a:ext cx="1887733" cy="585197"/>
            </a:xfrm>
            <a:prstGeom prst="rect">
              <a:avLst/>
            </a:prstGeom>
          </p:spPr>
        </p:pic>
        <p:pic>
          <p:nvPicPr>
            <p:cNvPr id="24" name="Picture 23">
              <a:extLst>
                <a:ext uri="{FF2B5EF4-FFF2-40B4-BE49-F238E27FC236}">
                  <a16:creationId xmlns:a16="http://schemas.microsoft.com/office/drawing/2014/main" id="{31052494-D8AF-E84E-958A-D7CC1F4B30B3}"/>
                </a:ext>
              </a:extLst>
            </p:cNvPr>
            <p:cNvPicPr>
              <a:picLocks noChangeAspect="1"/>
            </p:cNvPicPr>
            <p:nvPr/>
          </p:nvPicPr>
          <p:blipFill rotWithShape="1">
            <a:blip r:embed="rId10"/>
            <a:srcRect l="7159"/>
            <a:stretch/>
          </p:blipFill>
          <p:spPr>
            <a:xfrm>
              <a:off x="11035453" y="6140233"/>
              <a:ext cx="980841" cy="641296"/>
            </a:xfrm>
            <a:prstGeom prst="rect">
              <a:avLst/>
            </a:prstGeom>
          </p:spPr>
        </p:pic>
      </p:grpSp>
      <p:sp>
        <p:nvSpPr>
          <p:cNvPr id="27" name="TextBox 26">
            <a:extLst>
              <a:ext uri="{FF2B5EF4-FFF2-40B4-BE49-F238E27FC236}">
                <a16:creationId xmlns:a16="http://schemas.microsoft.com/office/drawing/2014/main" id="{491FBEB1-E40D-0B47-85E7-22F7BA71B405}"/>
              </a:ext>
            </a:extLst>
          </p:cNvPr>
          <p:cNvSpPr txBox="1"/>
          <p:nvPr/>
        </p:nvSpPr>
        <p:spPr>
          <a:xfrm>
            <a:off x="962238" y="6185929"/>
            <a:ext cx="1106861" cy="307777"/>
          </a:xfrm>
          <a:prstGeom prst="rect">
            <a:avLst/>
          </a:prstGeom>
          <a:noFill/>
        </p:spPr>
        <p:txBody>
          <a:bodyPr wrap="square" lIns="91440" tIns="45720" rIns="91440" bIns="45720" rtlCol="0" anchor="t">
            <a:spAutoFit/>
          </a:bodyPr>
          <a:lstStyle/>
          <a:p>
            <a:pPr algn="ctr"/>
            <a:r>
              <a:rPr lang="en-GB" sz="1400" dirty="0">
                <a:solidFill>
                  <a:srgbClr val="566276"/>
                </a:solidFill>
                <a:cs typeface="Arial" panose="020B0604020202020204" pitchFamily="34" charset="0"/>
              </a:rPr>
              <a:t>1 minute</a:t>
            </a:r>
          </a:p>
        </p:txBody>
      </p:sp>
      <p:cxnSp>
        <p:nvCxnSpPr>
          <p:cNvPr id="39" name="Curved Connector 38">
            <a:extLst>
              <a:ext uri="{FF2B5EF4-FFF2-40B4-BE49-F238E27FC236}">
                <a16:creationId xmlns:a16="http://schemas.microsoft.com/office/drawing/2014/main" id="{F3D05D1F-4CB1-6E48-A2C3-1878FE90E0F7}"/>
              </a:ext>
            </a:extLst>
          </p:cNvPr>
          <p:cNvCxnSpPr>
            <a:cxnSpLocks/>
          </p:cNvCxnSpPr>
          <p:nvPr/>
        </p:nvCxnSpPr>
        <p:spPr>
          <a:xfrm flipV="1">
            <a:off x="8429333" y="3927864"/>
            <a:ext cx="579459" cy="517791"/>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3516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5CFFC3-2FDF-D042-8E5D-BEB6C0F533A0}"/>
              </a:ext>
            </a:extLst>
          </p:cNvPr>
          <p:cNvSpPr/>
          <p:nvPr/>
        </p:nvSpPr>
        <p:spPr>
          <a:xfrm>
            <a:off x="0" y="-88900"/>
            <a:ext cx="12192000" cy="14667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FCF651-3808-FF41-8638-F233A72BAD6D}"/>
              </a:ext>
            </a:extLst>
          </p:cNvPr>
          <p:cNvSpPr>
            <a:spLocks noGrp="1"/>
          </p:cNvSpPr>
          <p:nvPr>
            <p:ph type="title"/>
          </p:nvPr>
        </p:nvSpPr>
        <p:spPr>
          <a:xfrm>
            <a:off x="179882" y="163107"/>
            <a:ext cx="10772775" cy="1658198"/>
          </a:xfrm>
        </p:spPr>
        <p:txBody>
          <a:bodyPr/>
          <a:lstStyle/>
          <a:p>
            <a:r>
              <a:rPr lang="en-US" dirty="0">
                <a:solidFill>
                  <a:schemeClr val="bg1"/>
                </a:solidFill>
              </a:rPr>
              <a:t>This workshop includes</a:t>
            </a:r>
          </a:p>
        </p:txBody>
      </p:sp>
      <p:sp>
        <p:nvSpPr>
          <p:cNvPr id="8" name="Content Placeholder 2">
            <a:extLst>
              <a:ext uri="{FF2B5EF4-FFF2-40B4-BE49-F238E27FC236}">
                <a16:creationId xmlns:a16="http://schemas.microsoft.com/office/drawing/2014/main" id="{9A062C7F-C5DF-E844-9352-309D26A21BBD}"/>
              </a:ext>
            </a:extLst>
          </p:cNvPr>
          <p:cNvSpPr>
            <a:spLocks noGrp="1"/>
          </p:cNvSpPr>
          <p:nvPr>
            <p:ph idx="1"/>
          </p:nvPr>
        </p:nvSpPr>
        <p:spPr>
          <a:xfrm>
            <a:off x="498856" y="1968732"/>
            <a:ext cx="10753725" cy="3766185"/>
          </a:xfrm>
        </p:spPr>
        <p:txBody>
          <a:bodyPr vert="horz" lIns="91440" tIns="45720" rIns="91440" bIns="45720" rtlCol="0" anchor="t">
            <a:normAutofit/>
          </a:bodyPr>
          <a:lstStyle/>
          <a:p>
            <a:pPr marL="457200" indent="-457200" fontAlgn="base">
              <a:buFont typeface="+mj-lt"/>
              <a:buAutoNum type="arabicPeriod"/>
            </a:pPr>
            <a:r>
              <a:rPr lang="en-GB" sz="2400" dirty="0"/>
              <a:t>An introduction that explains the purpose of this workshop and how it was created in collaboration with young people. </a:t>
            </a:r>
            <a:endParaRPr lang="en-GB" sz="2400" dirty="0">
              <a:ea typeface="Calibri"/>
              <a:cs typeface="Calibri"/>
            </a:endParaRPr>
          </a:p>
          <a:p>
            <a:pPr marL="457200" indent="-457200" fontAlgn="base">
              <a:buFont typeface="+mj-lt"/>
              <a:buAutoNum type="arabicPeriod"/>
            </a:pPr>
            <a:r>
              <a:rPr lang="en-GB" sz="2400" dirty="0"/>
              <a:t>A group activity that involves watching the fictional safeguarding panel video and reflecting individually and as a group. </a:t>
            </a:r>
            <a:endParaRPr lang="en-GB" sz="2400" dirty="0">
              <a:ea typeface="Calibri"/>
              <a:cs typeface="Calibri"/>
            </a:endParaRPr>
          </a:p>
          <a:p>
            <a:pPr marL="457200" indent="-457200" fontAlgn="base">
              <a:buFont typeface="+mj-lt"/>
              <a:buAutoNum type="arabicPeriod"/>
            </a:pPr>
            <a:r>
              <a:rPr lang="en-GB" sz="2400" dirty="0"/>
              <a:t>A second group activity that involves watching a second video, which shows young people’s reactions to this fictional panel, followed by a group discussion.</a:t>
            </a:r>
          </a:p>
          <a:p>
            <a:pPr marL="457200" indent="-457200" fontAlgn="base">
              <a:buFont typeface="+mj-lt"/>
              <a:buAutoNum type="arabicPeriod"/>
            </a:pPr>
            <a:r>
              <a:rPr lang="en-GB" sz="2400" dirty="0"/>
              <a:t>Space to develop action point for yourself, your panel colleagues/team, and your organisation.</a:t>
            </a:r>
            <a:endParaRPr lang="en-GB" sz="2400" dirty="0">
              <a:ea typeface="Calibri"/>
              <a:cs typeface="Calibri"/>
            </a:endParaRPr>
          </a:p>
          <a:p>
            <a:pPr marL="0" indent="0" fontAlgn="base">
              <a:buNone/>
            </a:pPr>
            <a:endParaRPr lang="en-GB" dirty="0"/>
          </a:p>
          <a:p>
            <a:pPr marL="0" indent="0">
              <a:buNone/>
            </a:pPr>
            <a:endParaRPr lang="en-US" dirty="0"/>
          </a:p>
        </p:txBody>
      </p:sp>
      <p:grpSp>
        <p:nvGrpSpPr>
          <p:cNvPr id="5" name="Group 4">
            <a:extLst>
              <a:ext uri="{FF2B5EF4-FFF2-40B4-BE49-F238E27FC236}">
                <a16:creationId xmlns:a16="http://schemas.microsoft.com/office/drawing/2014/main" id="{C030EFB2-E9FA-A847-8368-CCC5CB2F36AD}"/>
              </a:ext>
            </a:extLst>
          </p:cNvPr>
          <p:cNvGrpSpPr/>
          <p:nvPr/>
        </p:nvGrpSpPr>
        <p:grpSpPr>
          <a:xfrm>
            <a:off x="8969453" y="6140233"/>
            <a:ext cx="3046841" cy="641296"/>
            <a:chOff x="8969453" y="6140233"/>
            <a:chExt cx="3046841" cy="641296"/>
          </a:xfrm>
        </p:grpSpPr>
        <p:pic>
          <p:nvPicPr>
            <p:cNvPr id="6" name="Picture 5" descr="A close-up of a logo&#10;&#10;Description automatically generated">
              <a:extLst>
                <a:ext uri="{FF2B5EF4-FFF2-40B4-BE49-F238E27FC236}">
                  <a16:creationId xmlns:a16="http://schemas.microsoft.com/office/drawing/2014/main" id="{43C06A2E-3135-0F4E-A988-84A404AAA2FE}"/>
                </a:ext>
              </a:extLst>
            </p:cNvPr>
            <p:cNvPicPr>
              <a:picLocks noChangeAspect="1"/>
            </p:cNvPicPr>
            <p:nvPr/>
          </p:nvPicPr>
          <p:blipFill>
            <a:blip r:embed="rId2"/>
            <a:stretch>
              <a:fillRect/>
            </a:stretch>
          </p:blipFill>
          <p:spPr>
            <a:xfrm>
              <a:off x="8969453" y="6151311"/>
              <a:ext cx="1887733" cy="585197"/>
            </a:xfrm>
            <a:prstGeom prst="rect">
              <a:avLst/>
            </a:prstGeom>
          </p:spPr>
        </p:pic>
        <p:pic>
          <p:nvPicPr>
            <p:cNvPr id="7" name="Picture 6">
              <a:extLst>
                <a:ext uri="{FF2B5EF4-FFF2-40B4-BE49-F238E27FC236}">
                  <a16:creationId xmlns:a16="http://schemas.microsoft.com/office/drawing/2014/main" id="{40ECA435-E25C-EB43-9111-AAE42350E83A}"/>
                </a:ext>
              </a:extLst>
            </p:cNvPr>
            <p:cNvPicPr>
              <a:picLocks noChangeAspect="1"/>
            </p:cNvPicPr>
            <p:nvPr/>
          </p:nvPicPr>
          <p:blipFill rotWithShape="1">
            <a:blip r:embed="rId3"/>
            <a:srcRect l="7159"/>
            <a:stretch/>
          </p:blipFill>
          <p:spPr>
            <a:xfrm>
              <a:off x="11035453" y="6140233"/>
              <a:ext cx="980841" cy="641296"/>
            </a:xfrm>
            <a:prstGeom prst="rect">
              <a:avLst/>
            </a:prstGeom>
          </p:spPr>
        </p:pic>
      </p:grpSp>
    </p:spTree>
    <p:extLst>
      <p:ext uri="{BB962C8B-B14F-4D97-AF65-F5344CB8AC3E}">
        <p14:creationId xmlns:p14="http://schemas.microsoft.com/office/powerpoint/2010/main" val="1897950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545F1308-2B8F-A84F-9DE8-14086D7BA064}"/>
              </a:ext>
            </a:extLst>
          </p:cNvPr>
          <p:cNvGraphicFramePr>
            <a:graphicFrameLocks noGrp="1"/>
          </p:cNvGraphicFramePr>
          <p:nvPr>
            <p:ph idx="1"/>
            <p:extLst>
              <p:ext uri="{D42A27DB-BD31-4B8C-83A1-F6EECF244321}">
                <p14:modId xmlns:p14="http://schemas.microsoft.com/office/powerpoint/2010/main" val="1356909948"/>
              </p:ext>
            </p:extLst>
          </p:nvPr>
        </p:nvGraphicFramePr>
        <p:xfrm>
          <a:off x="329853" y="2225349"/>
          <a:ext cx="11130509" cy="3766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4E5CFFC3-2FDF-D042-8E5D-BEB6C0F533A0}"/>
              </a:ext>
            </a:extLst>
          </p:cNvPr>
          <p:cNvSpPr/>
          <p:nvPr/>
        </p:nvSpPr>
        <p:spPr>
          <a:xfrm>
            <a:off x="0" y="-114300"/>
            <a:ext cx="12192000" cy="14921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FCF651-3808-FF41-8638-F233A72BAD6D}"/>
              </a:ext>
            </a:extLst>
          </p:cNvPr>
          <p:cNvSpPr>
            <a:spLocks noGrp="1"/>
          </p:cNvSpPr>
          <p:nvPr>
            <p:ph type="title"/>
          </p:nvPr>
        </p:nvSpPr>
        <p:spPr>
          <a:xfrm>
            <a:off x="179882" y="163107"/>
            <a:ext cx="10772775" cy="1658198"/>
          </a:xfrm>
        </p:spPr>
        <p:txBody>
          <a:bodyPr/>
          <a:lstStyle/>
          <a:p>
            <a:r>
              <a:rPr lang="en-US" dirty="0">
                <a:solidFill>
                  <a:schemeClr val="bg1"/>
                </a:solidFill>
              </a:rPr>
              <a:t>Overview</a:t>
            </a:r>
          </a:p>
        </p:txBody>
      </p:sp>
      <p:grpSp>
        <p:nvGrpSpPr>
          <p:cNvPr id="6" name="Group 5">
            <a:extLst>
              <a:ext uri="{FF2B5EF4-FFF2-40B4-BE49-F238E27FC236}">
                <a16:creationId xmlns:a16="http://schemas.microsoft.com/office/drawing/2014/main" id="{6D0B7793-4AF4-0548-A844-31A1AC526C73}"/>
              </a:ext>
            </a:extLst>
          </p:cNvPr>
          <p:cNvGrpSpPr/>
          <p:nvPr/>
        </p:nvGrpSpPr>
        <p:grpSpPr>
          <a:xfrm>
            <a:off x="8969453" y="6140233"/>
            <a:ext cx="3046841" cy="641296"/>
            <a:chOff x="8969453" y="6140233"/>
            <a:chExt cx="3046841" cy="641296"/>
          </a:xfrm>
        </p:grpSpPr>
        <p:pic>
          <p:nvPicPr>
            <p:cNvPr id="7" name="Picture 6" descr="A close-up of a logo&#10;&#10;Description automatically generated">
              <a:extLst>
                <a:ext uri="{FF2B5EF4-FFF2-40B4-BE49-F238E27FC236}">
                  <a16:creationId xmlns:a16="http://schemas.microsoft.com/office/drawing/2014/main" id="{5319A502-6556-EA4D-B8EA-1F89AA15F7B5}"/>
                </a:ext>
              </a:extLst>
            </p:cNvPr>
            <p:cNvPicPr>
              <a:picLocks noChangeAspect="1"/>
            </p:cNvPicPr>
            <p:nvPr/>
          </p:nvPicPr>
          <p:blipFill>
            <a:blip r:embed="rId7"/>
            <a:stretch>
              <a:fillRect/>
            </a:stretch>
          </p:blipFill>
          <p:spPr>
            <a:xfrm>
              <a:off x="8969453" y="6151311"/>
              <a:ext cx="1887733" cy="585197"/>
            </a:xfrm>
            <a:prstGeom prst="rect">
              <a:avLst/>
            </a:prstGeom>
          </p:spPr>
        </p:pic>
        <p:pic>
          <p:nvPicPr>
            <p:cNvPr id="8" name="Picture 7">
              <a:extLst>
                <a:ext uri="{FF2B5EF4-FFF2-40B4-BE49-F238E27FC236}">
                  <a16:creationId xmlns:a16="http://schemas.microsoft.com/office/drawing/2014/main" id="{C45E6BF4-9F71-4649-ADEA-4F1E2635E9B8}"/>
                </a:ext>
              </a:extLst>
            </p:cNvPr>
            <p:cNvPicPr>
              <a:picLocks noChangeAspect="1"/>
            </p:cNvPicPr>
            <p:nvPr/>
          </p:nvPicPr>
          <p:blipFill rotWithShape="1">
            <a:blip r:embed="rId8"/>
            <a:srcRect l="7159"/>
            <a:stretch/>
          </p:blipFill>
          <p:spPr>
            <a:xfrm>
              <a:off x="11035453" y="6140233"/>
              <a:ext cx="980841" cy="641296"/>
            </a:xfrm>
            <a:prstGeom prst="rect">
              <a:avLst/>
            </a:prstGeom>
          </p:spPr>
        </p:pic>
      </p:grpSp>
    </p:spTree>
    <p:extLst>
      <p:ext uri="{BB962C8B-B14F-4D97-AF65-F5344CB8AC3E}">
        <p14:creationId xmlns:p14="http://schemas.microsoft.com/office/powerpoint/2010/main" val="1343809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B208B4-6F71-144D-9C6A-F0B1D7BBA6D2}"/>
              </a:ext>
            </a:extLst>
          </p:cNvPr>
          <p:cNvSpPr>
            <a:spLocks noGrp="1"/>
          </p:cNvSpPr>
          <p:nvPr>
            <p:ph idx="1"/>
          </p:nvPr>
        </p:nvSpPr>
        <p:spPr>
          <a:xfrm>
            <a:off x="304453" y="2073312"/>
            <a:ext cx="11130509" cy="3766185"/>
          </a:xfrm>
        </p:spPr>
        <p:txBody>
          <a:bodyPr vert="horz" lIns="91440" tIns="45720" rIns="91440" bIns="45720" rtlCol="0" anchor="t">
            <a:normAutofit/>
          </a:bodyPr>
          <a:lstStyle/>
          <a:p>
            <a:r>
              <a:rPr lang="en-US" dirty="0"/>
              <a:t>If you have time, you can add a third activity after the second video activity and before the next steps section.</a:t>
            </a:r>
            <a:br>
              <a:rPr lang="en-US" dirty="0"/>
            </a:br>
            <a:endParaRPr lang="en-US" dirty="0"/>
          </a:p>
          <a:p>
            <a:r>
              <a:rPr lang="en-US" dirty="0"/>
              <a:t>This third activity shows an example of how the same fictional panel could have been improved (see slides 20-21).</a:t>
            </a:r>
            <a:br>
              <a:rPr lang="en-US" dirty="0"/>
            </a:br>
            <a:endParaRPr lang="en-US" dirty="0"/>
          </a:p>
          <a:p>
            <a:r>
              <a:rPr lang="en-US" dirty="0"/>
              <a:t>It adds an extra 20-25 minutes to the workshop.</a:t>
            </a:r>
          </a:p>
          <a:p>
            <a:pPr marL="0" indent="0" fontAlgn="base">
              <a:buNone/>
            </a:pPr>
            <a:endParaRPr lang="en-GB" dirty="0"/>
          </a:p>
          <a:p>
            <a:pPr marL="0" indent="0">
              <a:buNone/>
            </a:pPr>
            <a:endParaRPr lang="en-US" dirty="0"/>
          </a:p>
        </p:txBody>
      </p:sp>
      <p:sp>
        <p:nvSpPr>
          <p:cNvPr id="4" name="Rectangle 3">
            <a:extLst>
              <a:ext uri="{FF2B5EF4-FFF2-40B4-BE49-F238E27FC236}">
                <a16:creationId xmlns:a16="http://schemas.microsoft.com/office/drawing/2014/main" id="{4E5CFFC3-2FDF-D042-8E5D-BEB6C0F533A0}"/>
              </a:ext>
            </a:extLst>
          </p:cNvPr>
          <p:cNvSpPr/>
          <p:nvPr/>
        </p:nvSpPr>
        <p:spPr>
          <a:xfrm>
            <a:off x="0" y="-88900"/>
            <a:ext cx="12192000" cy="14667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FCF651-3808-FF41-8638-F233A72BAD6D}"/>
              </a:ext>
            </a:extLst>
          </p:cNvPr>
          <p:cNvSpPr>
            <a:spLocks noGrp="1"/>
          </p:cNvSpPr>
          <p:nvPr>
            <p:ph type="title"/>
          </p:nvPr>
        </p:nvSpPr>
        <p:spPr>
          <a:xfrm>
            <a:off x="179882" y="163107"/>
            <a:ext cx="10772775" cy="1658198"/>
          </a:xfrm>
        </p:spPr>
        <p:txBody>
          <a:bodyPr/>
          <a:lstStyle/>
          <a:p>
            <a:r>
              <a:rPr lang="en-US" dirty="0">
                <a:solidFill>
                  <a:schemeClr val="bg1"/>
                </a:solidFill>
              </a:rPr>
              <a:t>Optional add-on activity </a:t>
            </a:r>
          </a:p>
        </p:txBody>
      </p:sp>
      <p:grpSp>
        <p:nvGrpSpPr>
          <p:cNvPr id="5" name="Group 4">
            <a:extLst>
              <a:ext uri="{FF2B5EF4-FFF2-40B4-BE49-F238E27FC236}">
                <a16:creationId xmlns:a16="http://schemas.microsoft.com/office/drawing/2014/main" id="{96C86CB9-1CD8-2343-8EE2-3D0B2B04A851}"/>
              </a:ext>
            </a:extLst>
          </p:cNvPr>
          <p:cNvGrpSpPr/>
          <p:nvPr/>
        </p:nvGrpSpPr>
        <p:grpSpPr>
          <a:xfrm>
            <a:off x="8969453" y="6140233"/>
            <a:ext cx="3046841" cy="641296"/>
            <a:chOff x="8969453" y="6140233"/>
            <a:chExt cx="3046841" cy="641296"/>
          </a:xfrm>
        </p:grpSpPr>
        <p:pic>
          <p:nvPicPr>
            <p:cNvPr id="6" name="Picture 5" descr="A close-up of a logo&#10;&#10;Description automatically generated">
              <a:extLst>
                <a:ext uri="{FF2B5EF4-FFF2-40B4-BE49-F238E27FC236}">
                  <a16:creationId xmlns:a16="http://schemas.microsoft.com/office/drawing/2014/main" id="{B5055E29-F313-E547-A80B-3CA649B2D34E}"/>
                </a:ext>
              </a:extLst>
            </p:cNvPr>
            <p:cNvPicPr>
              <a:picLocks noChangeAspect="1"/>
            </p:cNvPicPr>
            <p:nvPr/>
          </p:nvPicPr>
          <p:blipFill>
            <a:blip r:embed="rId2"/>
            <a:stretch>
              <a:fillRect/>
            </a:stretch>
          </p:blipFill>
          <p:spPr>
            <a:xfrm>
              <a:off x="8969453" y="6151311"/>
              <a:ext cx="1887733" cy="585197"/>
            </a:xfrm>
            <a:prstGeom prst="rect">
              <a:avLst/>
            </a:prstGeom>
          </p:spPr>
        </p:pic>
        <p:pic>
          <p:nvPicPr>
            <p:cNvPr id="7" name="Picture 6">
              <a:extLst>
                <a:ext uri="{FF2B5EF4-FFF2-40B4-BE49-F238E27FC236}">
                  <a16:creationId xmlns:a16="http://schemas.microsoft.com/office/drawing/2014/main" id="{5AFBC3CA-3C1D-834A-8350-2917E66C26BA}"/>
                </a:ext>
              </a:extLst>
            </p:cNvPr>
            <p:cNvPicPr>
              <a:picLocks noChangeAspect="1"/>
            </p:cNvPicPr>
            <p:nvPr/>
          </p:nvPicPr>
          <p:blipFill rotWithShape="1">
            <a:blip r:embed="rId3"/>
            <a:srcRect l="7159"/>
            <a:stretch/>
          </p:blipFill>
          <p:spPr>
            <a:xfrm>
              <a:off x="11035453" y="6140233"/>
              <a:ext cx="980841" cy="641296"/>
            </a:xfrm>
            <a:prstGeom prst="rect">
              <a:avLst/>
            </a:prstGeom>
          </p:spPr>
        </p:pic>
      </p:grpSp>
    </p:spTree>
    <p:extLst>
      <p:ext uri="{BB962C8B-B14F-4D97-AF65-F5344CB8AC3E}">
        <p14:creationId xmlns:p14="http://schemas.microsoft.com/office/powerpoint/2010/main" val="2159393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127B9-F9CB-2848-9441-D498947AF0E0}"/>
              </a:ext>
            </a:extLst>
          </p:cNvPr>
          <p:cNvSpPr>
            <a:spLocks noGrp="1"/>
          </p:cNvSpPr>
          <p:nvPr>
            <p:ph type="title"/>
          </p:nvPr>
        </p:nvSpPr>
        <p:spPr>
          <a:xfrm>
            <a:off x="1076297" y="1264175"/>
            <a:ext cx="9607160" cy="2779429"/>
          </a:xfrm>
        </p:spPr>
        <p:txBody>
          <a:bodyPr vert="horz" lIns="91440" tIns="45720" rIns="91440" bIns="45720" rtlCol="0" anchor="b">
            <a:normAutofit/>
          </a:bodyPr>
          <a:lstStyle/>
          <a:p>
            <a:pPr>
              <a:lnSpc>
                <a:spcPct val="80000"/>
              </a:lnSpc>
            </a:pPr>
            <a:r>
              <a:rPr lang="en-US" sz="6800" dirty="0">
                <a:solidFill>
                  <a:srgbClr val="FFFFFF"/>
                </a:solidFill>
              </a:rPr>
              <a:t>Start of workshop</a:t>
            </a:r>
          </a:p>
        </p:txBody>
      </p:sp>
    </p:spTree>
    <p:extLst>
      <p:ext uri="{BB962C8B-B14F-4D97-AF65-F5344CB8AC3E}">
        <p14:creationId xmlns:p14="http://schemas.microsoft.com/office/powerpoint/2010/main" val="521301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127B9-F9CB-2848-9441-D498947AF0E0}"/>
              </a:ext>
            </a:extLst>
          </p:cNvPr>
          <p:cNvSpPr>
            <a:spLocks noGrp="1"/>
          </p:cNvSpPr>
          <p:nvPr>
            <p:ph type="title"/>
          </p:nvPr>
        </p:nvSpPr>
        <p:spPr>
          <a:xfrm>
            <a:off x="1097317" y="1295707"/>
            <a:ext cx="9607160" cy="2779429"/>
          </a:xfrm>
        </p:spPr>
        <p:txBody>
          <a:bodyPr vert="horz" lIns="91440" tIns="45720" rIns="91440" bIns="45720" rtlCol="0" anchor="b">
            <a:normAutofit/>
          </a:bodyPr>
          <a:lstStyle/>
          <a:p>
            <a:pPr>
              <a:lnSpc>
                <a:spcPct val="80000"/>
              </a:lnSpc>
            </a:pPr>
            <a:r>
              <a:rPr lang="en-US" sz="6800" dirty="0">
                <a:solidFill>
                  <a:srgbClr val="FFFFFF"/>
                </a:solidFill>
              </a:rPr>
              <a:t>Introduction</a:t>
            </a:r>
          </a:p>
        </p:txBody>
      </p:sp>
    </p:spTree>
    <p:extLst>
      <p:ext uri="{BB962C8B-B14F-4D97-AF65-F5344CB8AC3E}">
        <p14:creationId xmlns:p14="http://schemas.microsoft.com/office/powerpoint/2010/main" val="2419954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1FF0BD-8D61-354D-AE94-604C0A16CB4D}"/>
              </a:ext>
            </a:extLst>
          </p:cNvPr>
          <p:cNvSpPr/>
          <p:nvPr/>
        </p:nvSpPr>
        <p:spPr>
          <a:xfrm>
            <a:off x="0" y="-36716"/>
            <a:ext cx="12192000" cy="14145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CC2A997-593B-718A-D70A-F2FA20D63D2F}"/>
              </a:ext>
            </a:extLst>
          </p:cNvPr>
          <p:cNvSpPr>
            <a:spLocks noGrp="1"/>
          </p:cNvSpPr>
          <p:nvPr>
            <p:ph idx="1"/>
          </p:nvPr>
        </p:nvSpPr>
        <p:spPr>
          <a:xfrm>
            <a:off x="236148" y="1834383"/>
            <a:ext cx="11489141" cy="3766185"/>
          </a:xfrm>
        </p:spPr>
        <p:txBody>
          <a:bodyPr vert="horz" lIns="91440" tIns="45720" rIns="91440" bIns="45720" rtlCol="0" anchor="t">
            <a:normAutofit/>
          </a:bodyPr>
          <a:lstStyle/>
          <a:p>
            <a:pPr fontAlgn="base"/>
            <a:r>
              <a:rPr lang="en-GB" sz="2000" dirty="0"/>
              <a:t>This workshop was developed as part of </a:t>
            </a:r>
            <a:r>
              <a:rPr lang="en-GB" sz="2000" dirty="0">
                <a:hlinkClick r:id="rId2"/>
              </a:rPr>
              <a:t>The Innovate Project</a:t>
            </a:r>
            <a:r>
              <a:rPr lang="en-GB" sz="2000" dirty="0"/>
              <a:t>, which explores how services are innovating to address extra-familial risks and harm (EFRH) experienced by young people outside of the family home.</a:t>
            </a:r>
            <a:endParaRPr lang="en-GB" sz="2000" dirty="0">
              <a:cs typeface="Calibri"/>
            </a:endParaRPr>
          </a:p>
          <a:p>
            <a:pPr fontAlgn="base"/>
            <a:r>
              <a:rPr lang="en-GB" sz="2000" dirty="0"/>
              <a:t>This workshop is designed for panel chairs and any professional who participate in safeguarding panels. It was developed based on extensive observations of a range of panels for young people experiencing EFRH, and in collaboration with young people with lived experiences of these panels, who are members of the </a:t>
            </a:r>
            <a:r>
              <a:rPr lang="en-GB" sz="2000" dirty="0">
                <a:hlinkClick r:id="rId3"/>
              </a:rPr>
              <a:t>Young Researchers' Advisory Panel</a:t>
            </a:r>
            <a:r>
              <a:rPr lang="en-GB" sz="2000" dirty="0"/>
              <a:t> (YRAP) at the Safer Young Lives Research Centre, University of Bedfordshire.</a:t>
            </a:r>
            <a:endParaRPr lang="en-GB" sz="2000" dirty="0">
              <a:solidFill>
                <a:srgbClr val="FF0000"/>
              </a:solidFill>
              <a:cs typeface="Calibri"/>
            </a:endParaRPr>
          </a:p>
          <a:p>
            <a:r>
              <a:rPr lang="en-GB" sz="2000" dirty="0"/>
              <a:t>This workshop was designed because young people’s voices are often absent from these panels and we wanted to hear what young people thought about them.  </a:t>
            </a:r>
            <a:endParaRPr lang="en-GB" sz="2000" dirty="0">
              <a:cs typeface="Calibri"/>
            </a:endParaRPr>
          </a:p>
          <a:p>
            <a:pPr fontAlgn="base"/>
            <a:r>
              <a:rPr lang="en-GB" sz="2000" dirty="0"/>
              <a:t>The purpose of the workshop is for professionals to hear from young people and critically reflect on their own panels and consider how they can be more inclusive of young people’s voices.</a:t>
            </a:r>
          </a:p>
          <a:p>
            <a:pPr marL="0" indent="0">
              <a:buNone/>
            </a:pPr>
            <a:endParaRPr lang="en-GB" dirty="0">
              <a:ea typeface="Calibri"/>
              <a:cs typeface="Calibri"/>
            </a:endParaRPr>
          </a:p>
        </p:txBody>
      </p:sp>
      <p:sp>
        <p:nvSpPr>
          <p:cNvPr id="2" name="Title 1">
            <a:extLst>
              <a:ext uri="{FF2B5EF4-FFF2-40B4-BE49-F238E27FC236}">
                <a16:creationId xmlns:a16="http://schemas.microsoft.com/office/drawing/2014/main" id="{67023E31-C045-FDFB-749C-D624D3C4E9B6}"/>
              </a:ext>
            </a:extLst>
          </p:cNvPr>
          <p:cNvSpPr>
            <a:spLocks noGrp="1"/>
          </p:cNvSpPr>
          <p:nvPr>
            <p:ph type="title"/>
          </p:nvPr>
        </p:nvSpPr>
        <p:spPr>
          <a:xfrm>
            <a:off x="236148" y="36583"/>
            <a:ext cx="10772775" cy="1658198"/>
          </a:xfrm>
        </p:spPr>
        <p:txBody>
          <a:bodyPr/>
          <a:lstStyle/>
          <a:p>
            <a:r>
              <a:rPr lang="en-GB" dirty="0">
                <a:solidFill>
                  <a:schemeClr val="bg1"/>
                </a:solidFill>
                <a:ea typeface="Calibri Light"/>
                <a:cs typeface="Calibri Light"/>
              </a:rPr>
              <a:t>About this workshop</a:t>
            </a:r>
            <a:endParaRPr lang="en-GB" dirty="0">
              <a:solidFill>
                <a:schemeClr val="bg1"/>
              </a:solidFill>
            </a:endParaRPr>
          </a:p>
        </p:txBody>
      </p:sp>
      <p:sp>
        <p:nvSpPr>
          <p:cNvPr id="11" name="Oval 10">
            <a:extLst>
              <a:ext uri="{FF2B5EF4-FFF2-40B4-BE49-F238E27FC236}">
                <a16:creationId xmlns:a16="http://schemas.microsoft.com/office/drawing/2014/main" id="{5F5CEE21-AEAE-834E-B2D6-AA48199B03B5}"/>
              </a:ext>
            </a:extLst>
          </p:cNvPr>
          <p:cNvSpPr/>
          <p:nvPr/>
        </p:nvSpPr>
        <p:spPr>
          <a:xfrm>
            <a:off x="379751" y="5857387"/>
            <a:ext cx="734479" cy="751669"/>
          </a:xfrm>
          <a:prstGeom prst="ellipse">
            <a:avLst/>
          </a:prstGeom>
          <a:solidFill>
            <a:srgbClr val="00C2CB">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Teacher outline">
            <a:extLst>
              <a:ext uri="{FF2B5EF4-FFF2-40B4-BE49-F238E27FC236}">
                <a16:creationId xmlns:a16="http://schemas.microsoft.com/office/drawing/2014/main" id="{9E88E4B5-1E24-5340-8A72-46351E16AD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425" y="5902773"/>
            <a:ext cx="613130" cy="632984"/>
          </a:xfrm>
          <a:prstGeom prst="rect">
            <a:avLst/>
          </a:prstGeom>
        </p:spPr>
      </p:pic>
      <p:grpSp>
        <p:nvGrpSpPr>
          <p:cNvPr id="7" name="Group 6">
            <a:extLst>
              <a:ext uri="{FF2B5EF4-FFF2-40B4-BE49-F238E27FC236}">
                <a16:creationId xmlns:a16="http://schemas.microsoft.com/office/drawing/2014/main" id="{17BB5C94-1F0C-EA4B-BFB8-C7D33A2CD083}"/>
              </a:ext>
            </a:extLst>
          </p:cNvPr>
          <p:cNvGrpSpPr/>
          <p:nvPr/>
        </p:nvGrpSpPr>
        <p:grpSpPr>
          <a:xfrm>
            <a:off x="8969453" y="6140233"/>
            <a:ext cx="3046841" cy="641296"/>
            <a:chOff x="8969453" y="6140233"/>
            <a:chExt cx="3046841" cy="641296"/>
          </a:xfrm>
        </p:grpSpPr>
        <p:pic>
          <p:nvPicPr>
            <p:cNvPr id="9" name="Picture 8" descr="A close-up of a logo&#10;&#10;Description automatically generated">
              <a:extLst>
                <a:ext uri="{FF2B5EF4-FFF2-40B4-BE49-F238E27FC236}">
                  <a16:creationId xmlns:a16="http://schemas.microsoft.com/office/drawing/2014/main" id="{476E3D8B-F24B-EA41-9768-9A29243292AC}"/>
                </a:ext>
              </a:extLst>
            </p:cNvPr>
            <p:cNvPicPr>
              <a:picLocks noChangeAspect="1"/>
            </p:cNvPicPr>
            <p:nvPr/>
          </p:nvPicPr>
          <p:blipFill>
            <a:blip r:embed="rId6"/>
            <a:stretch>
              <a:fillRect/>
            </a:stretch>
          </p:blipFill>
          <p:spPr>
            <a:xfrm>
              <a:off x="8969453" y="6151311"/>
              <a:ext cx="1887733" cy="585197"/>
            </a:xfrm>
            <a:prstGeom prst="rect">
              <a:avLst/>
            </a:prstGeom>
          </p:spPr>
        </p:pic>
        <p:pic>
          <p:nvPicPr>
            <p:cNvPr id="10" name="Picture 9">
              <a:extLst>
                <a:ext uri="{FF2B5EF4-FFF2-40B4-BE49-F238E27FC236}">
                  <a16:creationId xmlns:a16="http://schemas.microsoft.com/office/drawing/2014/main" id="{F3BCECC1-EB60-CF40-9E45-407944A689D4}"/>
                </a:ext>
              </a:extLst>
            </p:cNvPr>
            <p:cNvPicPr>
              <a:picLocks noChangeAspect="1"/>
            </p:cNvPicPr>
            <p:nvPr/>
          </p:nvPicPr>
          <p:blipFill rotWithShape="1">
            <a:blip r:embed="rId7"/>
            <a:srcRect l="7159"/>
            <a:stretch/>
          </p:blipFill>
          <p:spPr>
            <a:xfrm>
              <a:off x="11035453" y="6140233"/>
              <a:ext cx="980841" cy="641296"/>
            </a:xfrm>
            <a:prstGeom prst="rect">
              <a:avLst/>
            </a:prstGeom>
          </p:spPr>
        </p:pic>
      </p:grpSp>
      <p:sp>
        <p:nvSpPr>
          <p:cNvPr id="13" name="TextBox 12">
            <a:extLst>
              <a:ext uri="{FF2B5EF4-FFF2-40B4-BE49-F238E27FC236}">
                <a16:creationId xmlns:a16="http://schemas.microsoft.com/office/drawing/2014/main" id="{6807CD46-2116-664D-8EF2-5019DA95C361}"/>
              </a:ext>
            </a:extLst>
          </p:cNvPr>
          <p:cNvSpPr txBox="1"/>
          <p:nvPr/>
        </p:nvSpPr>
        <p:spPr>
          <a:xfrm>
            <a:off x="1053555" y="6169813"/>
            <a:ext cx="1106861" cy="307777"/>
          </a:xfrm>
          <a:prstGeom prst="rect">
            <a:avLst/>
          </a:prstGeom>
          <a:noFill/>
        </p:spPr>
        <p:txBody>
          <a:bodyPr wrap="square" lIns="91440" tIns="45720" rIns="91440" bIns="45720" rtlCol="0" anchor="t">
            <a:spAutoFit/>
          </a:bodyPr>
          <a:lstStyle/>
          <a:p>
            <a:pPr algn="ctr"/>
            <a:r>
              <a:rPr lang="en-GB" sz="1400" dirty="0">
                <a:solidFill>
                  <a:srgbClr val="566276"/>
                </a:solidFill>
                <a:cs typeface="Arial" panose="020B0604020202020204" pitchFamily="34" charset="0"/>
              </a:rPr>
              <a:t>1 minute</a:t>
            </a:r>
          </a:p>
        </p:txBody>
      </p:sp>
    </p:spTree>
    <p:extLst>
      <p:ext uri="{BB962C8B-B14F-4D97-AF65-F5344CB8AC3E}">
        <p14:creationId xmlns:p14="http://schemas.microsoft.com/office/powerpoint/2010/main" val="1216330895"/>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42ba121-b017-4c08-980e-d54c1beca979">
      <Terms xmlns="http://schemas.microsoft.com/office/infopath/2007/PartnerControls"/>
    </lcf76f155ced4ddcb4097134ff3c332f>
    <TaxCatchAll xmlns="3bf6d2de-cfb7-466c-825b-051a8e3c8b7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211B1152F73E848AA8D027CE710537D" ma:contentTypeVersion="17" ma:contentTypeDescription="Create a new document." ma:contentTypeScope="" ma:versionID="7a801aa19f8ae0fa085e319ce9886bba">
  <xsd:schema xmlns:xsd="http://www.w3.org/2001/XMLSchema" xmlns:xs="http://www.w3.org/2001/XMLSchema" xmlns:p="http://schemas.microsoft.com/office/2006/metadata/properties" xmlns:ns2="b42ba121-b017-4c08-980e-d54c1beca979" xmlns:ns3="3bf6d2de-cfb7-466c-825b-051a8e3c8b7d" xmlns:ns4="7317ff2c-e478-4cb0-9692-0e6107d056e2" targetNamespace="http://schemas.microsoft.com/office/2006/metadata/properties" ma:root="true" ma:fieldsID="6e42e4d87ee0285a3b96b2a8aa185352" ns2:_="" ns3:_="" ns4:_="">
    <xsd:import namespace="b42ba121-b017-4c08-980e-d54c1beca979"/>
    <xsd:import namespace="3bf6d2de-cfb7-466c-825b-051a8e3c8b7d"/>
    <xsd:import namespace="7317ff2c-e478-4cb0-9692-0e6107d056e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2ba121-b017-4c08-980e-d54c1beca9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651d785-cc9b-461e-a4c9-c589c330ffeb"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f6d2de-cfb7-466c-825b-051a8e3c8b7d"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185f73a0-c535-4d8d-9be7-18147999c0ba}" ma:internalName="TaxCatchAll" ma:showField="CatchAllData" ma:web="7317ff2c-e478-4cb0-9692-0e6107d056e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317ff2c-e478-4cb0-9692-0e6107d056e2"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E0E887-9A8B-4CF0-8EDE-46AC3C3D7997}">
  <ds:schemaRefs>
    <ds:schemaRef ds:uri="http://schemas.microsoft.com/office/2006/metadata/properties"/>
    <ds:schemaRef ds:uri="3bf6d2de-cfb7-466c-825b-051a8e3c8b7d"/>
    <ds:schemaRef ds:uri="http://schemas.microsoft.com/office/2006/documentManagement/types"/>
    <ds:schemaRef ds:uri="http://schemas.openxmlformats.org/package/2006/metadata/core-properties"/>
    <ds:schemaRef ds:uri="http://www.w3.org/XML/1998/namespace"/>
    <ds:schemaRef ds:uri="http://purl.org/dc/elements/1.1/"/>
    <ds:schemaRef ds:uri="http://purl.org/dc/terms/"/>
    <ds:schemaRef ds:uri="http://purl.org/dc/dcmitype/"/>
    <ds:schemaRef ds:uri="http://schemas.microsoft.com/office/infopath/2007/PartnerControls"/>
    <ds:schemaRef ds:uri="7317ff2c-e478-4cb0-9692-0e6107d056e2"/>
    <ds:schemaRef ds:uri="b42ba121-b017-4c08-980e-d54c1beca979"/>
  </ds:schemaRefs>
</ds:datastoreItem>
</file>

<file path=customXml/itemProps2.xml><?xml version="1.0" encoding="utf-8"?>
<ds:datastoreItem xmlns:ds="http://schemas.openxmlformats.org/officeDocument/2006/customXml" ds:itemID="{72C29E9F-14E7-4C8A-852C-0571B0CC50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2ba121-b017-4c08-980e-d54c1beca979"/>
    <ds:schemaRef ds:uri="3bf6d2de-cfb7-466c-825b-051a8e3c8b7d"/>
    <ds:schemaRef ds:uri="7317ff2c-e478-4cb0-9692-0e6107d056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4146BE-802E-4A12-A987-D0569652FF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660</TotalTime>
  <Words>1736</Words>
  <Application>Microsoft Office PowerPoint</Application>
  <PresentationFormat>Widescreen</PresentationFormat>
  <Paragraphs>141</Paragraphs>
  <Slides>23</Slides>
  <Notes>4</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Metropolitan</vt:lpstr>
      <vt:lpstr>‘Moving on to the next case’  </vt:lpstr>
      <vt:lpstr>Some notes for the facilitator before you begin</vt:lpstr>
      <vt:lpstr>Instructions</vt:lpstr>
      <vt:lpstr>This workshop includes</vt:lpstr>
      <vt:lpstr>Overview</vt:lpstr>
      <vt:lpstr>Optional add-on activity </vt:lpstr>
      <vt:lpstr>Start of workshop</vt:lpstr>
      <vt:lpstr>Introduction</vt:lpstr>
      <vt:lpstr>About this workshop</vt:lpstr>
      <vt:lpstr>How the fictional panel video was created</vt:lpstr>
      <vt:lpstr>A note from the researchers who made the video</vt:lpstr>
      <vt:lpstr>Activity 1</vt:lpstr>
      <vt:lpstr>Activity 1 – fictional safeguarding panel video</vt:lpstr>
      <vt:lpstr>Video clip 1</vt:lpstr>
      <vt:lpstr>Video clip 2</vt:lpstr>
      <vt:lpstr>Video clip 3</vt:lpstr>
      <vt:lpstr>Activity 2</vt:lpstr>
      <vt:lpstr>Activity 2 – young people’s reactions</vt:lpstr>
      <vt:lpstr>Young people’s reactions video</vt:lpstr>
      <vt:lpstr>OPTIONAL activity 3 – a different way</vt:lpstr>
      <vt:lpstr>OPTIONAL activity 3 – a different way (2)</vt:lpstr>
      <vt:lpstr>Next steps…</vt:lpstr>
      <vt:lpstr>We hope this workshop was useful.  For feedback please contact m.lefevre@sussex.ac.uk   For more resources please visit the Innovate Project website: https://theinnovateproject.co.uk/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on to the next case’  </dc:title>
  <dc:creator>PEACE, DELPHINE</dc:creator>
  <cp:lastModifiedBy>PEACE, DELPHINE</cp:lastModifiedBy>
  <cp:revision>132</cp:revision>
  <dcterms:created xsi:type="dcterms:W3CDTF">2023-11-17T10:21:05Z</dcterms:created>
  <dcterms:modified xsi:type="dcterms:W3CDTF">2024-02-23T11:22:56Z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0x010100E211B1152F73E848AA8D027CE710537D</vt:lpwstr>
  </property>
  <property fmtid="{D5CDD505-2E9C-101B-9397-08002B2CF9AE}" pid="3" name="MediaServiceImageTags">
    <vt:lpwstr/>
  </property>
</Properties>
</file>