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21"/>
  </p:notesMasterIdLst>
  <p:sldIdLst>
    <p:sldId id="256" r:id="rId5"/>
    <p:sldId id="276" r:id="rId6"/>
    <p:sldId id="272" r:id="rId7"/>
    <p:sldId id="280" r:id="rId8"/>
    <p:sldId id="296" r:id="rId9"/>
    <p:sldId id="281" r:id="rId10"/>
    <p:sldId id="297" r:id="rId11"/>
    <p:sldId id="298" r:id="rId12"/>
    <p:sldId id="299" r:id="rId13"/>
    <p:sldId id="300" r:id="rId14"/>
    <p:sldId id="285" r:id="rId15"/>
    <p:sldId id="301" r:id="rId16"/>
    <p:sldId id="302" r:id="rId17"/>
    <p:sldId id="303" r:id="rId18"/>
    <p:sldId id="304" r:id="rId19"/>
    <p:sldId id="30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3C1"/>
    <a:srgbClr val="FE9C00"/>
    <a:srgbClr val="EDA713"/>
    <a:srgbClr val="FFB200"/>
    <a:srgbClr val="FF8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09FE89-B7BF-5197-884F-E84F96D79D22}" v="1" dt="2024-02-23T11:27:50.7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0"/>
    <p:restoredTop sz="95781"/>
  </p:normalViewPr>
  <p:slideViewPr>
    <p:cSldViewPr snapToGrid="0" snapToObjects="1">
      <p:cViewPr varScale="1">
        <p:scale>
          <a:sx n="120" d="100"/>
          <a:sy n="120" d="100"/>
        </p:scale>
        <p:origin x="32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ACE, DELPHINE" userId="S::tdvl64@durham.ac.uk::46939f23-8f26-4432-8f26-d567094aa23a" providerId="AD" clId="Web-{3218A641-0990-0382-1593-393BCD19AB88}"/>
    <pc:docChg chg="modSld">
      <pc:chgData name="PEACE, DELPHINE" userId="S::tdvl64@durham.ac.uk::46939f23-8f26-4432-8f26-d567094aa23a" providerId="AD" clId="Web-{3218A641-0990-0382-1593-393BCD19AB88}" dt="2024-02-20T10:05:19.830" v="62" actId="20577"/>
      <pc:docMkLst>
        <pc:docMk/>
      </pc:docMkLst>
      <pc:sldChg chg="modSp">
        <pc:chgData name="PEACE, DELPHINE" userId="S::tdvl64@durham.ac.uk::46939f23-8f26-4432-8f26-d567094aa23a" providerId="AD" clId="Web-{3218A641-0990-0382-1593-393BCD19AB88}" dt="2024-02-20T10:04:50.501" v="60" actId="20577"/>
        <pc:sldMkLst>
          <pc:docMk/>
          <pc:sldMk cId="2967775554" sldId="285"/>
        </pc:sldMkLst>
        <pc:spChg chg="mod">
          <ac:chgData name="PEACE, DELPHINE" userId="S::tdvl64@durham.ac.uk::46939f23-8f26-4432-8f26-d567094aa23a" providerId="AD" clId="Web-{3218A641-0990-0382-1593-393BCD19AB88}" dt="2024-02-20T10:04:50.501" v="60" actId="20577"/>
          <ac:spMkLst>
            <pc:docMk/>
            <pc:sldMk cId="2967775554" sldId="285"/>
            <ac:spMk id="3" creationId="{BCC2A997-593B-718A-D70A-F2FA20D63D2F}"/>
          </ac:spMkLst>
        </pc:spChg>
      </pc:sldChg>
      <pc:sldChg chg="modSp">
        <pc:chgData name="PEACE, DELPHINE" userId="S::tdvl64@durham.ac.uk::46939f23-8f26-4432-8f26-d567094aa23a" providerId="AD" clId="Web-{3218A641-0990-0382-1593-393BCD19AB88}" dt="2024-02-20T10:05:07.111" v="61" actId="20577"/>
        <pc:sldMkLst>
          <pc:docMk/>
          <pc:sldMk cId="3678683267" sldId="301"/>
        </pc:sldMkLst>
        <pc:spChg chg="mod">
          <ac:chgData name="PEACE, DELPHINE" userId="S::tdvl64@durham.ac.uk::46939f23-8f26-4432-8f26-d567094aa23a" providerId="AD" clId="Web-{3218A641-0990-0382-1593-393BCD19AB88}" dt="2024-02-20T10:05:07.111" v="61" actId="20577"/>
          <ac:spMkLst>
            <pc:docMk/>
            <pc:sldMk cId="3678683267" sldId="301"/>
            <ac:spMk id="3" creationId="{BCC2A997-593B-718A-D70A-F2FA20D63D2F}"/>
          </ac:spMkLst>
        </pc:spChg>
      </pc:sldChg>
      <pc:sldChg chg="modSp">
        <pc:chgData name="PEACE, DELPHINE" userId="S::tdvl64@durham.ac.uk::46939f23-8f26-4432-8f26-d567094aa23a" providerId="AD" clId="Web-{3218A641-0990-0382-1593-393BCD19AB88}" dt="2024-02-20T10:05:19.830" v="62" actId="20577"/>
        <pc:sldMkLst>
          <pc:docMk/>
          <pc:sldMk cId="2712374151" sldId="302"/>
        </pc:sldMkLst>
        <pc:spChg chg="mod">
          <ac:chgData name="PEACE, DELPHINE" userId="S::tdvl64@durham.ac.uk::46939f23-8f26-4432-8f26-d567094aa23a" providerId="AD" clId="Web-{3218A641-0990-0382-1593-393BCD19AB88}" dt="2024-02-20T10:05:19.830" v="62" actId="20577"/>
          <ac:spMkLst>
            <pc:docMk/>
            <pc:sldMk cId="2712374151" sldId="302"/>
            <ac:spMk id="3" creationId="{BCC2A997-593B-718A-D70A-F2FA20D63D2F}"/>
          </ac:spMkLst>
        </pc:spChg>
      </pc:sldChg>
    </pc:docChg>
  </pc:docChgLst>
  <pc:docChgLst>
    <pc:chgData name="PEACE, DELPHINE" userId="S::tdvl64@durham.ac.uk::46939f23-8f26-4432-8f26-d567094aa23a" providerId="AD" clId="Web-{2EE81633-2379-82ED-7152-596013E4A858}"/>
    <pc:docChg chg="modSld">
      <pc:chgData name="PEACE, DELPHINE" userId="S::tdvl64@durham.ac.uk::46939f23-8f26-4432-8f26-d567094aa23a" providerId="AD" clId="Web-{2EE81633-2379-82ED-7152-596013E4A858}" dt="2024-02-20T09:45:20.976" v="53" actId="1076"/>
      <pc:docMkLst>
        <pc:docMk/>
      </pc:docMkLst>
      <pc:sldChg chg="modSp">
        <pc:chgData name="PEACE, DELPHINE" userId="S::tdvl64@durham.ac.uk::46939f23-8f26-4432-8f26-d567094aa23a" providerId="AD" clId="Web-{2EE81633-2379-82ED-7152-596013E4A858}" dt="2024-02-20T09:40:45.656" v="12" actId="14100"/>
        <pc:sldMkLst>
          <pc:docMk/>
          <pc:sldMk cId="3443516579" sldId="272"/>
        </pc:sldMkLst>
        <pc:spChg chg="mod">
          <ac:chgData name="PEACE, DELPHINE" userId="S::tdvl64@durham.ac.uk::46939f23-8f26-4432-8f26-d567094aa23a" providerId="AD" clId="Web-{2EE81633-2379-82ED-7152-596013E4A858}" dt="2024-02-20T09:40:45.656" v="12" actId="14100"/>
          <ac:spMkLst>
            <pc:docMk/>
            <pc:sldMk cId="3443516579" sldId="272"/>
            <ac:spMk id="3" creationId="{911F1DF5-CF91-4673-8574-AF92506B9F04}"/>
          </ac:spMkLst>
        </pc:spChg>
        <pc:grpChg chg="mod">
          <ac:chgData name="PEACE, DELPHINE" userId="S::tdvl64@durham.ac.uk::46939f23-8f26-4432-8f26-d567094aa23a" providerId="AD" clId="Web-{2EE81633-2379-82ED-7152-596013E4A858}" dt="2024-02-20T09:40:40.687" v="11" actId="1076"/>
          <ac:grpSpMkLst>
            <pc:docMk/>
            <pc:sldMk cId="3443516579" sldId="272"/>
            <ac:grpSpMk id="48" creationId="{51273C09-B853-4849-8E6A-36A131643B86}"/>
          </ac:grpSpMkLst>
        </pc:grpChg>
      </pc:sldChg>
      <pc:sldChg chg="modSp">
        <pc:chgData name="PEACE, DELPHINE" userId="S::tdvl64@durham.ac.uk::46939f23-8f26-4432-8f26-d567094aa23a" providerId="AD" clId="Web-{2EE81633-2379-82ED-7152-596013E4A858}" dt="2024-02-20T09:41:34.066" v="35" actId="20577"/>
        <pc:sldMkLst>
          <pc:docMk/>
          <pc:sldMk cId="1343809045" sldId="280"/>
        </pc:sldMkLst>
        <pc:graphicFrameChg chg="modGraphic">
          <ac:chgData name="PEACE, DELPHINE" userId="S::tdvl64@durham.ac.uk::46939f23-8f26-4432-8f26-d567094aa23a" providerId="AD" clId="Web-{2EE81633-2379-82ED-7152-596013E4A858}" dt="2024-02-20T09:41:34.066" v="35" actId="20577"/>
          <ac:graphicFrameMkLst>
            <pc:docMk/>
            <pc:sldMk cId="1343809045" sldId="280"/>
            <ac:graphicFrameMk id="5" creationId="{545F1308-2B8F-A84F-9DE8-14086D7BA064}"/>
          </ac:graphicFrameMkLst>
        </pc:graphicFrameChg>
      </pc:sldChg>
      <pc:sldChg chg="modSp">
        <pc:chgData name="PEACE, DELPHINE" userId="S::tdvl64@durham.ac.uk::46939f23-8f26-4432-8f26-d567094aa23a" providerId="AD" clId="Web-{2EE81633-2379-82ED-7152-596013E4A858}" dt="2024-02-20T09:45:02.257" v="48" actId="1076"/>
        <pc:sldMkLst>
          <pc:docMk/>
          <pc:sldMk cId="2967775554" sldId="285"/>
        </pc:sldMkLst>
        <pc:spChg chg="mod">
          <ac:chgData name="PEACE, DELPHINE" userId="S::tdvl64@durham.ac.uk::46939f23-8f26-4432-8f26-d567094aa23a" providerId="AD" clId="Web-{2EE81633-2379-82ED-7152-596013E4A858}" dt="2024-02-20T09:45:02.257" v="48" actId="1076"/>
          <ac:spMkLst>
            <pc:docMk/>
            <pc:sldMk cId="2967775554" sldId="285"/>
            <ac:spMk id="3" creationId="{BCC2A997-593B-718A-D70A-F2FA20D63D2F}"/>
          </ac:spMkLst>
        </pc:spChg>
        <pc:spChg chg="mod">
          <ac:chgData name="PEACE, DELPHINE" userId="S::tdvl64@durham.ac.uk::46939f23-8f26-4432-8f26-d567094aa23a" providerId="AD" clId="Web-{2EE81633-2379-82ED-7152-596013E4A858}" dt="2024-02-20T09:44:20.303" v="44" actId="14100"/>
          <ac:spMkLst>
            <pc:docMk/>
            <pc:sldMk cId="2967775554" sldId="285"/>
            <ac:spMk id="13" creationId="{9D421879-B666-D54B-AFD0-DA39AE017911}"/>
          </ac:spMkLst>
        </pc:spChg>
      </pc:sldChg>
      <pc:sldChg chg="modSp">
        <pc:chgData name="PEACE, DELPHINE" userId="S::tdvl64@durham.ac.uk::46939f23-8f26-4432-8f26-d567094aa23a" providerId="AD" clId="Web-{2EE81633-2379-82ED-7152-596013E4A858}" dt="2024-02-20T09:43:58.646" v="42" actId="14100"/>
        <pc:sldMkLst>
          <pc:docMk/>
          <pc:sldMk cId="2901005623" sldId="300"/>
        </pc:sldMkLst>
        <pc:spChg chg="mod">
          <ac:chgData name="PEACE, DELPHINE" userId="S::tdvl64@durham.ac.uk::46939f23-8f26-4432-8f26-d567094aa23a" providerId="AD" clId="Web-{2EE81633-2379-82ED-7152-596013E4A858}" dt="2024-02-20T09:43:58.646" v="42" actId="14100"/>
          <ac:spMkLst>
            <pc:docMk/>
            <pc:sldMk cId="2901005623" sldId="300"/>
            <ac:spMk id="3" creationId="{911F1DF5-CF91-4673-8574-AF92506B9F04}"/>
          </ac:spMkLst>
        </pc:spChg>
      </pc:sldChg>
      <pc:sldChg chg="modSp">
        <pc:chgData name="PEACE, DELPHINE" userId="S::tdvl64@durham.ac.uk::46939f23-8f26-4432-8f26-d567094aa23a" providerId="AD" clId="Web-{2EE81633-2379-82ED-7152-596013E4A858}" dt="2024-02-20T09:45:12.695" v="51" actId="1076"/>
        <pc:sldMkLst>
          <pc:docMk/>
          <pc:sldMk cId="3678683267" sldId="301"/>
        </pc:sldMkLst>
        <pc:spChg chg="mod">
          <ac:chgData name="PEACE, DELPHINE" userId="S::tdvl64@durham.ac.uk::46939f23-8f26-4432-8f26-d567094aa23a" providerId="AD" clId="Web-{2EE81633-2379-82ED-7152-596013E4A858}" dt="2024-02-20T09:45:12.695" v="51" actId="1076"/>
          <ac:spMkLst>
            <pc:docMk/>
            <pc:sldMk cId="3678683267" sldId="301"/>
            <ac:spMk id="13" creationId="{9D421879-B666-D54B-AFD0-DA39AE017911}"/>
          </ac:spMkLst>
        </pc:spChg>
      </pc:sldChg>
      <pc:sldChg chg="modSp">
        <pc:chgData name="PEACE, DELPHINE" userId="S::tdvl64@durham.ac.uk::46939f23-8f26-4432-8f26-d567094aa23a" providerId="AD" clId="Web-{2EE81633-2379-82ED-7152-596013E4A858}" dt="2024-02-20T09:45:20.976" v="53" actId="1076"/>
        <pc:sldMkLst>
          <pc:docMk/>
          <pc:sldMk cId="2712374151" sldId="302"/>
        </pc:sldMkLst>
        <pc:spChg chg="mod">
          <ac:chgData name="PEACE, DELPHINE" userId="S::tdvl64@durham.ac.uk::46939f23-8f26-4432-8f26-d567094aa23a" providerId="AD" clId="Web-{2EE81633-2379-82ED-7152-596013E4A858}" dt="2024-02-20T09:45:20.976" v="53" actId="1076"/>
          <ac:spMkLst>
            <pc:docMk/>
            <pc:sldMk cId="2712374151" sldId="302"/>
            <ac:spMk id="13" creationId="{9D421879-B666-D54B-AFD0-DA39AE017911}"/>
          </ac:spMkLst>
        </pc:spChg>
      </pc:sldChg>
    </pc:docChg>
  </pc:docChgLst>
  <pc:docChgLst>
    <pc:chgData name="PEACE, DELPHINE" userId="S::tdvl64@durham.ac.uk::46939f23-8f26-4432-8f26-d567094aa23a" providerId="AD" clId="Web-{9F09FE89-B7BF-5197-884F-E84F96D79D22}"/>
    <pc:docChg chg="modSld">
      <pc:chgData name="PEACE, DELPHINE" userId="S::tdvl64@durham.ac.uk::46939f23-8f26-4432-8f26-d567094aa23a" providerId="AD" clId="Web-{9F09FE89-B7BF-5197-884F-E84F96D79D22}" dt="2024-02-23T11:27:50.780" v="0" actId="20577"/>
      <pc:docMkLst>
        <pc:docMk/>
      </pc:docMkLst>
      <pc:sldChg chg="modSp">
        <pc:chgData name="PEACE, DELPHINE" userId="S::tdvl64@durham.ac.uk::46939f23-8f26-4432-8f26-d567094aa23a" providerId="AD" clId="Web-{9F09FE89-B7BF-5197-884F-E84F96D79D22}" dt="2024-02-23T11:27:50.780" v="0" actId="20577"/>
        <pc:sldMkLst>
          <pc:docMk/>
          <pc:sldMk cId="2712374151" sldId="302"/>
        </pc:sldMkLst>
        <pc:spChg chg="mod">
          <ac:chgData name="PEACE, DELPHINE" userId="S::tdvl64@durham.ac.uk::46939f23-8f26-4432-8f26-d567094aa23a" providerId="AD" clId="Web-{9F09FE89-B7BF-5197-884F-E84F96D79D22}" dt="2024-02-23T11:27:50.780" v="0" actId="20577"/>
          <ac:spMkLst>
            <pc:docMk/>
            <pc:sldMk cId="2712374151" sldId="302"/>
            <ac:spMk id="3" creationId="{BCC2A997-593B-718A-D70A-F2FA20D63D2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02F41A-7653-D640-AB88-758FF91DB35D}" type="doc">
      <dgm:prSet loTypeId="urn:microsoft.com/office/officeart/2005/8/layout/hProcess9" loCatId="process" qsTypeId="urn:microsoft.com/office/officeart/2005/8/quickstyle/simple1" qsCatId="simple" csTypeId="urn:microsoft.com/office/officeart/2005/8/colors/accent1_3" csCatId="accent1" phldr="1"/>
      <dgm:spPr/>
      <dgm:t>
        <a:bodyPr/>
        <a:lstStyle/>
        <a:p>
          <a:endParaRPr lang="en-US"/>
        </a:p>
      </dgm:t>
    </dgm:pt>
    <dgm:pt modelId="{66F5488A-9107-4340-9C70-4E514D432F52}">
      <dgm:prSet/>
      <dgm:spPr/>
      <dgm:t>
        <a:bodyPr/>
        <a:lstStyle/>
        <a:p>
          <a:pPr rtl="0"/>
          <a:r>
            <a:rPr lang="en-GB" dirty="0"/>
            <a:t>Introduction</a:t>
          </a:r>
          <a:br>
            <a:rPr lang="en-GB" dirty="0">
              <a:solidFill>
                <a:srgbClr val="010000"/>
              </a:solidFill>
            </a:rPr>
          </a:br>
          <a:r>
            <a:rPr lang="en-GB" dirty="0"/>
            <a:t> 10 </a:t>
          </a:r>
          <a:r>
            <a:rPr lang="en-GB" dirty="0">
              <a:latin typeface="Calibri Light" panose="020F0302020204030204"/>
            </a:rPr>
            <a:t>minutes</a:t>
          </a:r>
          <a:r>
            <a:rPr lang="en-GB" dirty="0"/>
            <a:t> </a:t>
          </a:r>
        </a:p>
      </dgm:t>
    </dgm:pt>
    <dgm:pt modelId="{FCFAF091-3766-6849-B17E-24FFCA095F8B}" type="parTrans" cxnId="{ADDC16AC-199E-CF46-8CE7-8E45653A7A85}">
      <dgm:prSet/>
      <dgm:spPr/>
      <dgm:t>
        <a:bodyPr/>
        <a:lstStyle/>
        <a:p>
          <a:endParaRPr lang="en-US"/>
        </a:p>
      </dgm:t>
    </dgm:pt>
    <dgm:pt modelId="{D5ED4BE9-B7EC-FB47-A4C6-96620999DD51}" type="sibTrans" cxnId="{ADDC16AC-199E-CF46-8CE7-8E45653A7A85}">
      <dgm:prSet/>
      <dgm:spPr/>
      <dgm:t>
        <a:bodyPr/>
        <a:lstStyle/>
        <a:p>
          <a:endParaRPr lang="en-US"/>
        </a:p>
      </dgm:t>
    </dgm:pt>
    <dgm:pt modelId="{3FDDF646-40EA-C649-9DDE-B84BE4F40D8C}">
      <dgm:prSet/>
      <dgm:spPr/>
      <dgm:t>
        <a:bodyPr/>
        <a:lstStyle/>
        <a:p>
          <a:pPr rtl="0"/>
          <a:r>
            <a:rPr lang="en-GB" dirty="0"/>
            <a:t>Video </a:t>
          </a:r>
          <a:r>
            <a:rPr lang="en-GB" dirty="0">
              <a:latin typeface="Calibri Light" panose="020F0302020204030204"/>
            </a:rPr>
            <a:t>activity</a:t>
          </a:r>
          <a:br>
            <a:rPr lang="en-GB" dirty="0">
              <a:latin typeface="Calibri Light" panose="020F0302020204030204"/>
            </a:rPr>
          </a:br>
          <a:r>
            <a:rPr lang="en-GB" dirty="0">
              <a:latin typeface="Calibri Light" panose="020F0302020204030204"/>
            </a:rPr>
            <a:t>45</a:t>
          </a:r>
          <a:r>
            <a:rPr lang="en-GB" dirty="0"/>
            <a:t> </a:t>
          </a:r>
          <a:r>
            <a:rPr lang="en-GB" dirty="0">
              <a:latin typeface="Calibri Light" panose="020F0302020204030204"/>
            </a:rPr>
            <a:t>minutes</a:t>
          </a:r>
          <a:r>
            <a:rPr lang="en-GB" dirty="0"/>
            <a:t> </a:t>
          </a:r>
        </a:p>
      </dgm:t>
    </dgm:pt>
    <dgm:pt modelId="{B0D69D65-080A-1A41-A92E-891A11099CC0}" type="parTrans" cxnId="{CB384CB0-03C6-0040-BCF8-0782CFC21CEF}">
      <dgm:prSet/>
      <dgm:spPr/>
      <dgm:t>
        <a:bodyPr/>
        <a:lstStyle/>
        <a:p>
          <a:endParaRPr lang="en-US"/>
        </a:p>
      </dgm:t>
    </dgm:pt>
    <dgm:pt modelId="{54B80FCD-0F9C-8F4E-8573-05B380BDCFBD}" type="sibTrans" cxnId="{CB384CB0-03C6-0040-BCF8-0782CFC21CEF}">
      <dgm:prSet/>
      <dgm:spPr/>
      <dgm:t>
        <a:bodyPr/>
        <a:lstStyle/>
        <a:p>
          <a:endParaRPr lang="en-US"/>
        </a:p>
      </dgm:t>
    </dgm:pt>
    <dgm:pt modelId="{A2295CE4-F655-6740-BA91-BAD3C36E881B}">
      <dgm:prSet/>
      <dgm:spPr/>
      <dgm:t>
        <a:bodyPr/>
        <a:lstStyle/>
        <a:p>
          <a:pPr rtl="0"/>
          <a:r>
            <a:rPr lang="en-GB" dirty="0">
              <a:latin typeface="Calibri Light" panose="020F0302020204030204"/>
            </a:rPr>
            <a:t>Close</a:t>
          </a:r>
          <a:br>
            <a:rPr lang="en-GB" dirty="0">
              <a:latin typeface="Calibri Light" panose="020F0302020204030204"/>
            </a:rPr>
          </a:br>
          <a:r>
            <a:rPr lang="en-GB" dirty="0">
              <a:latin typeface="Calibri Light" panose="020F0302020204030204"/>
            </a:rPr>
            <a:t>5</a:t>
          </a:r>
          <a:r>
            <a:rPr lang="en-GB" dirty="0"/>
            <a:t> </a:t>
          </a:r>
          <a:r>
            <a:rPr lang="en-GB" dirty="0">
              <a:latin typeface="Calibri Light" panose="020F0302020204030204"/>
            </a:rPr>
            <a:t>minutes</a:t>
          </a:r>
          <a:endParaRPr lang="en-GB" dirty="0"/>
        </a:p>
      </dgm:t>
    </dgm:pt>
    <dgm:pt modelId="{52AD2FC3-985D-7B42-B70A-B3467BD5D1E8}" type="parTrans" cxnId="{B329F792-DF95-924E-A79C-564A01014E42}">
      <dgm:prSet/>
      <dgm:spPr/>
      <dgm:t>
        <a:bodyPr/>
        <a:lstStyle/>
        <a:p>
          <a:endParaRPr lang="en-US"/>
        </a:p>
      </dgm:t>
    </dgm:pt>
    <dgm:pt modelId="{A6882DE9-ADCB-4C4A-B01F-DCE3048FD987}" type="sibTrans" cxnId="{B329F792-DF95-924E-A79C-564A01014E42}">
      <dgm:prSet/>
      <dgm:spPr/>
      <dgm:t>
        <a:bodyPr/>
        <a:lstStyle/>
        <a:p>
          <a:endParaRPr lang="en-US"/>
        </a:p>
      </dgm:t>
    </dgm:pt>
    <dgm:pt modelId="{4076D3B0-CC6A-4B40-B683-AA329D49494B}" type="pres">
      <dgm:prSet presAssocID="{6002F41A-7653-D640-AB88-758FF91DB35D}" presName="CompostProcess" presStyleCnt="0">
        <dgm:presLayoutVars>
          <dgm:dir/>
          <dgm:resizeHandles val="exact"/>
        </dgm:presLayoutVars>
      </dgm:prSet>
      <dgm:spPr/>
    </dgm:pt>
    <dgm:pt modelId="{AC4CC9E5-D57E-E24D-A930-3CFD41A2D337}" type="pres">
      <dgm:prSet presAssocID="{6002F41A-7653-D640-AB88-758FF91DB35D}" presName="arrow" presStyleLbl="bgShp" presStyleIdx="0" presStyleCnt="1" custLinFactNeighborX="2123" custLinFactNeighborY="-2023"/>
      <dgm:spPr/>
    </dgm:pt>
    <dgm:pt modelId="{AB5FF8DE-BA10-8E41-80A4-DF903B2C682E}" type="pres">
      <dgm:prSet presAssocID="{6002F41A-7653-D640-AB88-758FF91DB35D}" presName="linearProcess" presStyleCnt="0"/>
      <dgm:spPr/>
    </dgm:pt>
    <dgm:pt modelId="{B3DE4DEF-9504-7344-9CE4-BC3347A73DFD}" type="pres">
      <dgm:prSet presAssocID="{66F5488A-9107-4340-9C70-4E514D432F52}" presName="textNode" presStyleLbl="node1" presStyleIdx="0" presStyleCnt="3">
        <dgm:presLayoutVars>
          <dgm:bulletEnabled val="1"/>
        </dgm:presLayoutVars>
      </dgm:prSet>
      <dgm:spPr/>
    </dgm:pt>
    <dgm:pt modelId="{EAD422B0-2FCD-E94E-8B37-4D9F034FBF47}" type="pres">
      <dgm:prSet presAssocID="{D5ED4BE9-B7EC-FB47-A4C6-96620999DD51}" presName="sibTrans" presStyleCnt="0"/>
      <dgm:spPr/>
    </dgm:pt>
    <dgm:pt modelId="{A2798F75-8C90-A34B-A32E-892D42BEB20A}" type="pres">
      <dgm:prSet presAssocID="{3FDDF646-40EA-C649-9DDE-B84BE4F40D8C}" presName="textNode" presStyleLbl="node1" presStyleIdx="1" presStyleCnt="3">
        <dgm:presLayoutVars>
          <dgm:bulletEnabled val="1"/>
        </dgm:presLayoutVars>
      </dgm:prSet>
      <dgm:spPr/>
    </dgm:pt>
    <dgm:pt modelId="{1C8A1EA7-D5A8-AE43-B847-17543064FBDC}" type="pres">
      <dgm:prSet presAssocID="{54B80FCD-0F9C-8F4E-8573-05B380BDCFBD}" presName="sibTrans" presStyleCnt="0"/>
      <dgm:spPr/>
    </dgm:pt>
    <dgm:pt modelId="{B421E5D9-9C93-2F4E-845D-7C8B4B6ECB15}" type="pres">
      <dgm:prSet presAssocID="{A2295CE4-F655-6740-BA91-BAD3C36E881B}" presName="textNode" presStyleLbl="node1" presStyleIdx="2" presStyleCnt="3">
        <dgm:presLayoutVars>
          <dgm:bulletEnabled val="1"/>
        </dgm:presLayoutVars>
      </dgm:prSet>
      <dgm:spPr/>
    </dgm:pt>
  </dgm:ptLst>
  <dgm:cxnLst>
    <dgm:cxn modelId="{BDA93704-D4D5-B947-B083-F0E7AEB07F17}" type="presOf" srcId="{A2295CE4-F655-6740-BA91-BAD3C36E881B}" destId="{B421E5D9-9C93-2F4E-845D-7C8B4B6ECB15}" srcOrd="0" destOrd="0" presId="urn:microsoft.com/office/officeart/2005/8/layout/hProcess9"/>
    <dgm:cxn modelId="{919DCA40-D9F0-6048-9509-2AF1DD13C058}" type="presOf" srcId="{66F5488A-9107-4340-9C70-4E514D432F52}" destId="{B3DE4DEF-9504-7344-9CE4-BC3347A73DFD}" srcOrd="0" destOrd="0" presId="urn:microsoft.com/office/officeart/2005/8/layout/hProcess9"/>
    <dgm:cxn modelId="{AE995A53-8EE9-5C42-B716-B0025925B275}" type="presOf" srcId="{6002F41A-7653-D640-AB88-758FF91DB35D}" destId="{4076D3B0-CC6A-4B40-B683-AA329D49494B}" srcOrd="0" destOrd="0" presId="urn:microsoft.com/office/officeart/2005/8/layout/hProcess9"/>
    <dgm:cxn modelId="{B329F792-DF95-924E-A79C-564A01014E42}" srcId="{6002F41A-7653-D640-AB88-758FF91DB35D}" destId="{A2295CE4-F655-6740-BA91-BAD3C36E881B}" srcOrd="2" destOrd="0" parTransId="{52AD2FC3-985D-7B42-B70A-B3467BD5D1E8}" sibTransId="{A6882DE9-ADCB-4C4A-B01F-DCE3048FD987}"/>
    <dgm:cxn modelId="{18770293-65F9-5247-9857-CA21E0F2D4CA}" type="presOf" srcId="{3FDDF646-40EA-C649-9DDE-B84BE4F40D8C}" destId="{A2798F75-8C90-A34B-A32E-892D42BEB20A}" srcOrd="0" destOrd="0" presId="urn:microsoft.com/office/officeart/2005/8/layout/hProcess9"/>
    <dgm:cxn modelId="{ADDC16AC-199E-CF46-8CE7-8E45653A7A85}" srcId="{6002F41A-7653-D640-AB88-758FF91DB35D}" destId="{66F5488A-9107-4340-9C70-4E514D432F52}" srcOrd="0" destOrd="0" parTransId="{FCFAF091-3766-6849-B17E-24FFCA095F8B}" sibTransId="{D5ED4BE9-B7EC-FB47-A4C6-96620999DD51}"/>
    <dgm:cxn modelId="{CB384CB0-03C6-0040-BCF8-0782CFC21CEF}" srcId="{6002F41A-7653-D640-AB88-758FF91DB35D}" destId="{3FDDF646-40EA-C649-9DDE-B84BE4F40D8C}" srcOrd="1" destOrd="0" parTransId="{B0D69D65-080A-1A41-A92E-891A11099CC0}" sibTransId="{54B80FCD-0F9C-8F4E-8573-05B380BDCFBD}"/>
    <dgm:cxn modelId="{24BC2850-12D7-964D-8391-D5822C26C8D0}" type="presParOf" srcId="{4076D3B0-CC6A-4B40-B683-AA329D49494B}" destId="{AC4CC9E5-D57E-E24D-A930-3CFD41A2D337}" srcOrd="0" destOrd="0" presId="urn:microsoft.com/office/officeart/2005/8/layout/hProcess9"/>
    <dgm:cxn modelId="{81CDE26F-15CC-564E-8A07-E68FE9BEE967}" type="presParOf" srcId="{4076D3B0-CC6A-4B40-B683-AA329D49494B}" destId="{AB5FF8DE-BA10-8E41-80A4-DF903B2C682E}" srcOrd="1" destOrd="0" presId="urn:microsoft.com/office/officeart/2005/8/layout/hProcess9"/>
    <dgm:cxn modelId="{B1752ED5-0251-BC48-B8FD-1A9950B0DE32}" type="presParOf" srcId="{AB5FF8DE-BA10-8E41-80A4-DF903B2C682E}" destId="{B3DE4DEF-9504-7344-9CE4-BC3347A73DFD}" srcOrd="0" destOrd="0" presId="urn:microsoft.com/office/officeart/2005/8/layout/hProcess9"/>
    <dgm:cxn modelId="{F3CA7801-42A7-6C4C-8EE6-714089B47844}" type="presParOf" srcId="{AB5FF8DE-BA10-8E41-80A4-DF903B2C682E}" destId="{EAD422B0-2FCD-E94E-8B37-4D9F034FBF47}" srcOrd="1" destOrd="0" presId="urn:microsoft.com/office/officeart/2005/8/layout/hProcess9"/>
    <dgm:cxn modelId="{85DFA99E-A523-EB4F-8CA8-85F6867DB1A5}" type="presParOf" srcId="{AB5FF8DE-BA10-8E41-80A4-DF903B2C682E}" destId="{A2798F75-8C90-A34B-A32E-892D42BEB20A}" srcOrd="2" destOrd="0" presId="urn:microsoft.com/office/officeart/2005/8/layout/hProcess9"/>
    <dgm:cxn modelId="{21779437-0065-984F-84AF-6B2CB4F77B84}" type="presParOf" srcId="{AB5FF8DE-BA10-8E41-80A4-DF903B2C682E}" destId="{1C8A1EA7-D5A8-AE43-B847-17543064FBDC}" srcOrd="3" destOrd="0" presId="urn:microsoft.com/office/officeart/2005/8/layout/hProcess9"/>
    <dgm:cxn modelId="{AF4A655F-27B3-6A41-8DC2-CF00BC532794}" type="presParOf" srcId="{AB5FF8DE-BA10-8E41-80A4-DF903B2C682E}" destId="{B421E5D9-9C93-2F4E-845D-7C8B4B6ECB15}"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4CC9E5-D57E-E24D-A930-3CFD41A2D337}">
      <dsp:nvSpPr>
        <dsp:cNvPr id="0" name=""/>
        <dsp:cNvSpPr/>
      </dsp:nvSpPr>
      <dsp:spPr>
        <a:xfrm>
          <a:off x="1035643" y="0"/>
          <a:ext cx="9460932" cy="376618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DE4DEF-9504-7344-9CE4-BC3347A73DFD}">
      <dsp:nvSpPr>
        <dsp:cNvPr id="0" name=""/>
        <dsp:cNvSpPr/>
      </dsp:nvSpPr>
      <dsp:spPr>
        <a:xfrm>
          <a:off x="157609" y="1129855"/>
          <a:ext cx="3339152" cy="1506474"/>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rtl="0">
            <a:lnSpc>
              <a:spcPct val="90000"/>
            </a:lnSpc>
            <a:spcBef>
              <a:spcPct val="0"/>
            </a:spcBef>
            <a:spcAft>
              <a:spcPct val="35000"/>
            </a:spcAft>
            <a:buNone/>
          </a:pPr>
          <a:r>
            <a:rPr lang="en-GB" sz="3800" kern="1200" dirty="0"/>
            <a:t>Introduction</a:t>
          </a:r>
          <a:br>
            <a:rPr lang="en-GB" sz="3800" kern="1200" dirty="0">
              <a:solidFill>
                <a:srgbClr val="010000"/>
              </a:solidFill>
            </a:rPr>
          </a:br>
          <a:r>
            <a:rPr lang="en-GB" sz="3800" kern="1200" dirty="0"/>
            <a:t> 10 </a:t>
          </a:r>
          <a:r>
            <a:rPr lang="en-GB" sz="3800" kern="1200" dirty="0">
              <a:latin typeface="Calibri Light" panose="020F0302020204030204"/>
            </a:rPr>
            <a:t>minutes</a:t>
          </a:r>
          <a:r>
            <a:rPr lang="en-GB" sz="3800" kern="1200" dirty="0"/>
            <a:t> </a:t>
          </a:r>
        </a:p>
      </dsp:txBody>
      <dsp:txXfrm>
        <a:off x="231149" y="1203395"/>
        <a:ext cx="3192072" cy="1359394"/>
      </dsp:txXfrm>
    </dsp:sp>
    <dsp:sp modelId="{A2798F75-8C90-A34B-A32E-892D42BEB20A}">
      <dsp:nvSpPr>
        <dsp:cNvPr id="0" name=""/>
        <dsp:cNvSpPr/>
      </dsp:nvSpPr>
      <dsp:spPr>
        <a:xfrm>
          <a:off x="3895678" y="1129855"/>
          <a:ext cx="3339152" cy="1506474"/>
        </a:xfrm>
        <a:prstGeom prst="roundRect">
          <a:avLst/>
        </a:prstGeom>
        <a:solidFill>
          <a:schemeClr val="accent1">
            <a:shade val="80000"/>
            <a:hueOff val="78930"/>
            <a:satOff val="370"/>
            <a:lumOff val="1242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rtl="0">
            <a:lnSpc>
              <a:spcPct val="90000"/>
            </a:lnSpc>
            <a:spcBef>
              <a:spcPct val="0"/>
            </a:spcBef>
            <a:spcAft>
              <a:spcPct val="35000"/>
            </a:spcAft>
            <a:buNone/>
          </a:pPr>
          <a:r>
            <a:rPr lang="en-GB" sz="3800" kern="1200" dirty="0"/>
            <a:t>Video </a:t>
          </a:r>
          <a:r>
            <a:rPr lang="en-GB" sz="3800" kern="1200" dirty="0">
              <a:latin typeface="Calibri Light" panose="020F0302020204030204"/>
            </a:rPr>
            <a:t>activity</a:t>
          </a:r>
          <a:br>
            <a:rPr lang="en-GB" sz="3800" kern="1200" dirty="0">
              <a:latin typeface="Calibri Light" panose="020F0302020204030204"/>
            </a:rPr>
          </a:br>
          <a:r>
            <a:rPr lang="en-GB" sz="3800" kern="1200" dirty="0">
              <a:latin typeface="Calibri Light" panose="020F0302020204030204"/>
            </a:rPr>
            <a:t>45</a:t>
          </a:r>
          <a:r>
            <a:rPr lang="en-GB" sz="3800" kern="1200" dirty="0"/>
            <a:t> </a:t>
          </a:r>
          <a:r>
            <a:rPr lang="en-GB" sz="3800" kern="1200" dirty="0">
              <a:latin typeface="Calibri Light" panose="020F0302020204030204"/>
            </a:rPr>
            <a:t>minutes</a:t>
          </a:r>
          <a:r>
            <a:rPr lang="en-GB" sz="3800" kern="1200" dirty="0"/>
            <a:t> </a:t>
          </a:r>
        </a:p>
      </dsp:txBody>
      <dsp:txXfrm>
        <a:off x="3969218" y="1203395"/>
        <a:ext cx="3192072" cy="1359394"/>
      </dsp:txXfrm>
    </dsp:sp>
    <dsp:sp modelId="{B421E5D9-9C93-2F4E-845D-7C8B4B6ECB15}">
      <dsp:nvSpPr>
        <dsp:cNvPr id="0" name=""/>
        <dsp:cNvSpPr/>
      </dsp:nvSpPr>
      <dsp:spPr>
        <a:xfrm>
          <a:off x="7633746" y="1129855"/>
          <a:ext cx="3339152" cy="1506474"/>
        </a:xfrm>
        <a:prstGeom prst="roundRect">
          <a:avLst/>
        </a:prstGeom>
        <a:solidFill>
          <a:schemeClr val="accent1">
            <a:shade val="80000"/>
            <a:hueOff val="157861"/>
            <a:satOff val="741"/>
            <a:lumOff val="2485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rtl="0">
            <a:lnSpc>
              <a:spcPct val="90000"/>
            </a:lnSpc>
            <a:spcBef>
              <a:spcPct val="0"/>
            </a:spcBef>
            <a:spcAft>
              <a:spcPct val="35000"/>
            </a:spcAft>
            <a:buNone/>
          </a:pPr>
          <a:r>
            <a:rPr lang="en-GB" sz="3800" kern="1200" dirty="0">
              <a:latin typeface="Calibri Light" panose="020F0302020204030204"/>
            </a:rPr>
            <a:t>Close</a:t>
          </a:r>
          <a:br>
            <a:rPr lang="en-GB" sz="3800" kern="1200" dirty="0">
              <a:latin typeface="Calibri Light" panose="020F0302020204030204"/>
            </a:rPr>
          </a:br>
          <a:r>
            <a:rPr lang="en-GB" sz="3800" kern="1200" dirty="0">
              <a:latin typeface="Calibri Light" panose="020F0302020204030204"/>
            </a:rPr>
            <a:t>5</a:t>
          </a:r>
          <a:r>
            <a:rPr lang="en-GB" sz="3800" kern="1200" dirty="0"/>
            <a:t> </a:t>
          </a:r>
          <a:r>
            <a:rPr lang="en-GB" sz="3800" kern="1200" dirty="0">
              <a:latin typeface="Calibri Light" panose="020F0302020204030204"/>
            </a:rPr>
            <a:t>minutes</a:t>
          </a:r>
          <a:endParaRPr lang="en-GB" sz="3800" kern="1200" dirty="0"/>
        </a:p>
      </dsp:txBody>
      <dsp:txXfrm>
        <a:off x="7707286" y="1203395"/>
        <a:ext cx="3192072" cy="135939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C78159-2336-4D48-9739-10B0A57C63C6}" type="datetimeFigureOut">
              <a:rPr lang="en-US" smtClean="0"/>
              <a:t>2/23/2024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6761B5-632F-B448-A18F-12B9D54479BF}" type="slidenum">
              <a:rPr lang="en-US" smtClean="0"/>
              <a:t>‹#›</a:t>
            </a:fld>
            <a:endParaRPr lang="en-US"/>
          </a:p>
        </p:txBody>
      </p:sp>
    </p:spTree>
    <p:extLst>
      <p:ext uri="{BB962C8B-B14F-4D97-AF65-F5344CB8AC3E}">
        <p14:creationId xmlns:p14="http://schemas.microsoft.com/office/powerpoint/2010/main" val="4185364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6761B5-632F-B448-A18F-12B9D54479BF}" type="slidenum">
              <a:rPr lang="en-US" smtClean="0"/>
              <a:t>1</a:t>
            </a:fld>
            <a:endParaRPr lang="en-US"/>
          </a:p>
        </p:txBody>
      </p:sp>
    </p:spTree>
    <p:extLst>
      <p:ext uri="{BB962C8B-B14F-4D97-AF65-F5344CB8AC3E}">
        <p14:creationId xmlns:p14="http://schemas.microsoft.com/office/powerpoint/2010/main" val="3270299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2/23/2024</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089003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F4E5243-F52A-4D37-9694-EB26C6C31910}" type="datetimeFigureOut">
              <a:rPr lang="en-US" dirty="0"/>
              <a:t>2/23/2024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243379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A77B6E1-634A-48DC-9E8B-D894023267EF}" type="datetimeFigureOut">
              <a:rPr lang="en-US" dirty="0"/>
              <a:t>2/23/2024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636650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B2D3E9E-A95C-48F2-B4BF-A71542E0BE9A}" type="datetimeFigureOut">
              <a:rPr lang="en-US" dirty="0"/>
              <a:t>2/23/2024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701856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2/23/2024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103940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F12952B5-7A2F-4CC8-B7CE-9234E21C2837}" type="datetimeFigureOut">
              <a:rPr lang="en-US" dirty="0"/>
              <a:t>2/23/2024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790174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E1DA07A-9201-4B4B-BAF2-015AFA30F520}" type="datetimeFigureOut">
              <a:rPr lang="en-US" dirty="0"/>
              <a:t>2/23/2024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983246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73D7E00A-486F-4252-8B1D-E32645521F49}" type="datetimeFigureOut">
              <a:rPr lang="en-US" dirty="0"/>
              <a:t>2/23/2024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302598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dirty="0"/>
              <a:t>2/23/2024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71832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dirty="0"/>
              <a:t>Click to edit Master text styles</a:t>
            </a:r>
          </a:p>
        </p:txBody>
      </p:sp>
      <p:sp>
        <p:nvSpPr>
          <p:cNvPr id="5" name="Date Placeholder 4"/>
          <p:cNvSpPr>
            <a:spLocks noGrp="1"/>
          </p:cNvSpPr>
          <p:nvPr>
            <p:ph type="dt" sz="half" idx="10"/>
          </p:nvPr>
        </p:nvSpPr>
        <p:spPr/>
        <p:txBody>
          <a:bodyPr/>
          <a:lstStyle/>
          <a:p>
            <a:fld id="{AF6E2C9B-5FA2-460D-9BE7-B0812FC2A6FF}" type="datetimeFigureOut">
              <a:rPr lang="en-US" dirty="0"/>
              <a:t>2/23/2024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505906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dirty="0"/>
              <a:t>Click to edit Master title style</a:t>
            </a:r>
          </a:p>
        </p:txBody>
      </p:sp>
      <p:sp>
        <p:nvSpPr>
          <p:cNvPr id="3" name="Picture Placeholder 2"/>
          <p:cNvSpPr>
            <a:spLocks noGrp="1" noChangeAspect="1"/>
          </p:cNvSpPr>
          <p:nvPr>
            <p:ph type="pic" idx="1"/>
          </p:nvPr>
        </p:nvSpPr>
        <p:spPr>
          <a:xfrm>
            <a:off x="0" y="0"/>
            <a:ext cx="12192000" cy="5330952"/>
          </a:xfrm>
          <a:blipFill>
            <a:blip r:embed="rId2"/>
            <a:stretch>
              <a:fillRect/>
            </a:stretch>
          </a:blip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2/23/2024</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10274733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586B75A-687E-405C-8A0B-8D00578BA2C3}" type="datetimeFigureOut">
              <a:rPr lang="en-US" dirty="0"/>
              <a:pPr/>
              <a:t>2/23/2024</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8520433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vimeo.com/837829451?share=copy"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jpg"/><Relationship Id="rId4" Type="http://schemas.openxmlformats.org/officeDocument/2006/relationships/image" Target="../media/image10.sv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vimeo.com/837842826?share=copy"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jpg"/><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vimeo.com/837842016?share=copy"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jpg"/><Relationship Id="rId4" Type="http://schemas.openxmlformats.org/officeDocument/2006/relationships/image" Target="../media/image10.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hyperlink" Target="https://theinnovateproject.co.uk/" TargetMode="External"/><Relationship Id="rId2" Type="http://schemas.openxmlformats.org/officeDocument/2006/relationships/hyperlink" Target="mailto:m.lefevre@sussex.ac.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image" Target="../media/image2.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beds.ac.uk/sylrc/young-researchers-advisory-panel/"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jpg"/><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9C00"/>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EAE375B-D5BD-3745-93F8-4B1E3AC4A337}"/>
              </a:ext>
            </a:extLst>
          </p:cNvPr>
          <p:cNvSpPr/>
          <p:nvPr/>
        </p:nvSpPr>
        <p:spPr>
          <a:xfrm>
            <a:off x="0" y="0"/>
            <a:ext cx="7552944" cy="6960358"/>
          </a:xfrm>
          <a:prstGeom prst="rect">
            <a:avLst/>
          </a:prstGeom>
          <a:solidFill>
            <a:srgbClr val="FE9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1187B8-21A7-8146-8D1E-4D8E877868C6}"/>
              </a:ext>
            </a:extLst>
          </p:cNvPr>
          <p:cNvSpPr>
            <a:spLocks noGrp="1"/>
          </p:cNvSpPr>
          <p:nvPr>
            <p:ph type="ctrTitle"/>
          </p:nvPr>
        </p:nvSpPr>
        <p:spPr>
          <a:xfrm>
            <a:off x="273382" y="380516"/>
            <a:ext cx="6952400" cy="3352800"/>
          </a:xfrm>
        </p:spPr>
        <p:txBody>
          <a:bodyPr>
            <a:normAutofit/>
          </a:bodyPr>
          <a:lstStyle/>
          <a:p>
            <a:r>
              <a:rPr lang="en-GB" b="1" dirty="0"/>
              <a:t>‘Moving on to the next case’ </a:t>
            </a:r>
            <a:r>
              <a:rPr lang="en-GB" dirty="0"/>
              <a:t> </a:t>
            </a:r>
            <a:endParaRPr lang="en-US" dirty="0"/>
          </a:p>
        </p:txBody>
      </p:sp>
      <p:sp>
        <p:nvSpPr>
          <p:cNvPr id="3" name="Subtitle 2">
            <a:extLst>
              <a:ext uri="{FF2B5EF4-FFF2-40B4-BE49-F238E27FC236}">
                <a16:creationId xmlns:a16="http://schemas.microsoft.com/office/drawing/2014/main" id="{A5C83B05-BE0D-724A-B4EE-52379C9414E6}"/>
              </a:ext>
            </a:extLst>
          </p:cNvPr>
          <p:cNvSpPr>
            <a:spLocks noGrp="1"/>
          </p:cNvSpPr>
          <p:nvPr>
            <p:ph type="subTitle" idx="1"/>
          </p:nvPr>
        </p:nvSpPr>
        <p:spPr>
          <a:xfrm>
            <a:off x="477105" y="4260665"/>
            <a:ext cx="6544954" cy="1645920"/>
          </a:xfrm>
        </p:spPr>
        <p:txBody>
          <a:bodyPr vert="horz" lIns="91440" tIns="45720" rIns="91440" bIns="45720" rtlCol="0" anchor="t">
            <a:normAutofit/>
          </a:bodyPr>
          <a:lstStyle/>
          <a:p>
            <a:r>
              <a:rPr lang="en-GB" sz="2800" dirty="0"/>
              <a:t>A workshop to reflect together about safeguarding panels </a:t>
            </a:r>
          </a:p>
          <a:p>
            <a:endParaRPr lang="en-US" sz="2200" dirty="0">
              <a:cs typeface="Calibri" panose="020F0502020204030204"/>
            </a:endParaRPr>
          </a:p>
        </p:txBody>
      </p:sp>
      <p:sp>
        <p:nvSpPr>
          <p:cNvPr id="10" name="Rectangle 9">
            <a:extLst>
              <a:ext uri="{FF2B5EF4-FFF2-40B4-BE49-F238E27FC236}">
                <a16:creationId xmlns:a16="http://schemas.microsoft.com/office/drawing/2014/main" id="{73EA2C3E-E336-4F2C-AC83-50B4F69A4E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0"/>
            <a:ext cx="46390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logo&#10;&#10;Description automatically generated">
            <a:extLst>
              <a:ext uri="{FF2B5EF4-FFF2-40B4-BE49-F238E27FC236}">
                <a16:creationId xmlns:a16="http://schemas.microsoft.com/office/drawing/2014/main" id="{CF7D35C7-BF73-3144-BF81-975BD42BE604}"/>
              </a:ext>
            </a:extLst>
          </p:cNvPr>
          <p:cNvPicPr>
            <a:picLocks noChangeAspect="1"/>
          </p:cNvPicPr>
          <p:nvPr/>
        </p:nvPicPr>
        <p:blipFill>
          <a:blip r:embed="rId3"/>
          <a:stretch>
            <a:fillRect/>
          </a:stretch>
        </p:blipFill>
        <p:spPr>
          <a:xfrm>
            <a:off x="7756667" y="214780"/>
            <a:ext cx="4186055" cy="1297677"/>
          </a:xfrm>
          <a:prstGeom prst="rect">
            <a:avLst/>
          </a:prstGeom>
        </p:spPr>
      </p:pic>
      <p:pic>
        <p:nvPicPr>
          <p:cNvPr id="7" name="Picture 6">
            <a:extLst>
              <a:ext uri="{FF2B5EF4-FFF2-40B4-BE49-F238E27FC236}">
                <a16:creationId xmlns:a16="http://schemas.microsoft.com/office/drawing/2014/main" id="{60E70225-951D-D9AC-B5B1-2ECF0F65663F}"/>
              </a:ext>
            </a:extLst>
          </p:cNvPr>
          <p:cNvPicPr>
            <a:picLocks noChangeAspect="1"/>
          </p:cNvPicPr>
          <p:nvPr/>
        </p:nvPicPr>
        <p:blipFill>
          <a:blip r:embed="rId4"/>
          <a:stretch>
            <a:fillRect/>
          </a:stretch>
        </p:blipFill>
        <p:spPr>
          <a:xfrm>
            <a:off x="7635818" y="6176168"/>
            <a:ext cx="4473308" cy="544495"/>
          </a:xfrm>
          <a:prstGeom prst="rect">
            <a:avLst/>
          </a:prstGeom>
        </p:spPr>
      </p:pic>
      <p:sp>
        <p:nvSpPr>
          <p:cNvPr id="4" name="AutoShape 2" descr="A close-up of a logo&#10;&#10;Description automatically generated">
            <a:extLst>
              <a:ext uri="{FF2B5EF4-FFF2-40B4-BE49-F238E27FC236}">
                <a16:creationId xmlns:a16="http://schemas.microsoft.com/office/drawing/2014/main" id="{0C973825-7B39-B849-8158-542ADF38097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B197B635-229E-AA4A-B3BA-81E547BBC450}"/>
              </a:ext>
            </a:extLst>
          </p:cNvPr>
          <p:cNvSpPr txBox="1"/>
          <p:nvPr/>
        </p:nvSpPr>
        <p:spPr>
          <a:xfrm>
            <a:off x="7685020" y="4575793"/>
            <a:ext cx="2936836" cy="1015663"/>
          </a:xfrm>
          <a:prstGeom prst="rect">
            <a:avLst/>
          </a:prstGeom>
          <a:noFill/>
        </p:spPr>
        <p:txBody>
          <a:bodyPr wrap="square" rtlCol="0">
            <a:spAutoFit/>
          </a:bodyPr>
          <a:lstStyle/>
          <a:p>
            <a:r>
              <a:rPr lang="en-US" sz="1200" dirty="0"/>
              <a:t>This resource was made in collaboration with the Young Researchers’ Advisory Panel (YRAP) from the Safer Young Lives Research Centre at the University of Bedfordshire. 		</a:t>
            </a:r>
          </a:p>
        </p:txBody>
      </p:sp>
      <p:pic>
        <p:nvPicPr>
          <p:cNvPr id="8" name="Picture 7">
            <a:extLst>
              <a:ext uri="{FF2B5EF4-FFF2-40B4-BE49-F238E27FC236}">
                <a16:creationId xmlns:a16="http://schemas.microsoft.com/office/drawing/2014/main" id="{4CDAAB32-B158-5145-81F4-D50D5B74F732}"/>
              </a:ext>
            </a:extLst>
          </p:cNvPr>
          <p:cNvPicPr>
            <a:picLocks noChangeAspect="1"/>
          </p:cNvPicPr>
          <p:nvPr/>
        </p:nvPicPr>
        <p:blipFill rotWithShape="1">
          <a:blip r:embed="rId5"/>
          <a:srcRect l="7159"/>
          <a:stretch/>
        </p:blipFill>
        <p:spPr>
          <a:xfrm>
            <a:off x="10695632" y="4585716"/>
            <a:ext cx="1247090" cy="815376"/>
          </a:xfrm>
          <a:prstGeom prst="rect">
            <a:avLst/>
          </a:prstGeom>
        </p:spPr>
      </p:pic>
      <p:pic>
        <p:nvPicPr>
          <p:cNvPr id="11" name="Picture 10">
            <a:extLst>
              <a:ext uri="{FF2B5EF4-FFF2-40B4-BE49-F238E27FC236}">
                <a16:creationId xmlns:a16="http://schemas.microsoft.com/office/drawing/2014/main" id="{FEDEAC96-54DF-0B42-8B8B-94EE6D57FCA5}"/>
              </a:ext>
            </a:extLst>
          </p:cNvPr>
          <p:cNvPicPr>
            <a:picLocks noChangeAspect="1"/>
          </p:cNvPicPr>
          <p:nvPr/>
        </p:nvPicPr>
        <p:blipFill>
          <a:blip r:embed="rId6"/>
          <a:stretch>
            <a:fillRect/>
          </a:stretch>
        </p:blipFill>
        <p:spPr>
          <a:xfrm>
            <a:off x="8198751" y="2038181"/>
            <a:ext cx="3301886" cy="2255179"/>
          </a:xfrm>
          <a:prstGeom prst="rect">
            <a:avLst/>
          </a:prstGeom>
        </p:spPr>
      </p:pic>
      <p:pic>
        <p:nvPicPr>
          <p:cNvPr id="12" name="Picture 11">
            <a:extLst>
              <a:ext uri="{FF2B5EF4-FFF2-40B4-BE49-F238E27FC236}">
                <a16:creationId xmlns:a16="http://schemas.microsoft.com/office/drawing/2014/main" id="{6146B5B7-45C9-4341-803D-9DE2BA17563A}"/>
              </a:ext>
            </a:extLst>
          </p:cNvPr>
          <p:cNvPicPr>
            <a:picLocks noChangeAspect="1"/>
          </p:cNvPicPr>
          <p:nvPr/>
        </p:nvPicPr>
        <p:blipFill>
          <a:blip r:embed="rId7"/>
          <a:stretch>
            <a:fillRect/>
          </a:stretch>
        </p:blipFill>
        <p:spPr>
          <a:xfrm>
            <a:off x="7685020" y="5944424"/>
            <a:ext cx="4455587" cy="784292"/>
          </a:xfrm>
          <a:prstGeom prst="rect">
            <a:avLst/>
          </a:prstGeom>
        </p:spPr>
      </p:pic>
    </p:spTree>
    <p:extLst>
      <p:ext uri="{BB962C8B-B14F-4D97-AF65-F5344CB8AC3E}">
        <p14:creationId xmlns:p14="http://schemas.microsoft.com/office/powerpoint/2010/main" val="2948685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BD96F2-6F48-9A45-A8DA-A735A5C75463}"/>
              </a:ext>
            </a:extLst>
          </p:cNvPr>
          <p:cNvSpPr/>
          <p:nvPr/>
        </p:nvSpPr>
        <p:spPr>
          <a:xfrm>
            <a:off x="0" y="-134276"/>
            <a:ext cx="12192000" cy="1512158"/>
          </a:xfrm>
          <a:prstGeom prst="rect">
            <a:avLst/>
          </a:prstGeom>
          <a:solidFill>
            <a:srgbClr val="FE9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01E9F4-BB0D-43E1-88DF-38D38DA445BF}"/>
              </a:ext>
            </a:extLst>
          </p:cNvPr>
          <p:cNvSpPr>
            <a:spLocks noGrp="1"/>
          </p:cNvSpPr>
          <p:nvPr>
            <p:ph type="title"/>
          </p:nvPr>
        </p:nvSpPr>
        <p:spPr>
          <a:xfrm>
            <a:off x="105084" y="471555"/>
            <a:ext cx="10081904" cy="906326"/>
          </a:xfrm>
        </p:spPr>
        <p:txBody>
          <a:bodyPr>
            <a:noAutofit/>
          </a:bodyPr>
          <a:lstStyle/>
          <a:p>
            <a:r>
              <a:rPr lang="en-US" dirty="0">
                <a:solidFill>
                  <a:schemeClr val="bg1"/>
                </a:solidFill>
              </a:rPr>
              <a:t>Introducing the activity</a:t>
            </a:r>
            <a:endParaRPr lang="en-GB"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11F1DF5-CF91-4673-8574-AF92506B9F04}"/>
              </a:ext>
            </a:extLst>
          </p:cNvPr>
          <p:cNvSpPr>
            <a:spLocks noGrp="1"/>
          </p:cNvSpPr>
          <p:nvPr>
            <p:ph idx="1"/>
          </p:nvPr>
        </p:nvSpPr>
        <p:spPr>
          <a:xfrm>
            <a:off x="248824" y="1672030"/>
            <a:ext cx="11710177" cy="4106251"/>
          </a:xfrm>
        </p:spPr>
        <p:txBody>
          <a:bodyPr vert="horz" lIns="91440" tIns="45720" rIns="91440" bIns="45720" rtlCol="0" anchor="t">
            <a:noAutofit/>
          </a:bodyPr>
          <a:lstStyle/>
          <a:p>
            <a:r>
              <a:rPr lang="en-US" sz="2000" dirty="0">
                <a:ea typeface="Verdana"/>
                <a:cs typeface="Calibri"/>
              </a:rPr>
              <a:t>The researchers wanted to create a video to show young people what safeguarding panels were like and hear what young people thought about them. They wrote a script, based on the many meetings that they observed, and acted it out. </a:t>
            </a:r>
            <a:endParaRPr lang="en-GB" sz="2000" dirty="0">
              <a:ea typeface="Verdana"/>
              <a:cs typeface="Calibri"/>
            </a:endParaRPr>
          </a:p>
          <a:p>
            <a:r>
              <a:rPr lang="en-US" sz="2000" dirty="0">
                <a:ea typeface="Verdana"/>
                <a:cs typeface="Calibri"/>
              </a:rPr>
              <a:t>You will watch the video of the fake panel and then share your thoughts about it. </a:t>
            </a:r>
          </a:p>
          <a:p>
            <a:r>
              <a:rPr lang="en-US" sz="2000" dirty="0">
                <a:ea typeface="Verdana"/>
                <a:cs typeface="Calibri"/>
              </a:rPr>
              <a:t>The video is about a fictional young person named Kyle. </a:t>
            </a:r>
            <a:r>
              <a:rPr lang="en-GB" sz="2000" dirty="0">
                <a:ea typeface="Verdana"/>
                <a:cs typeface="Calibri"/>
              </a:rPr>
              <a:t>It’s </a:t>
            </a:r>
            <a:r>
              <a:rPr lang="en-US" sz="2000" dirty="0">
                <a:ea typeface="Verdana"/>
                <a:cs typeface="Calibri"/>
              </a:rPr>
              <a:t>broken down into 3 short clips. After each clip you’ll be asked to think about two questions and discuss them as a group:</a:t>
            </a:r>
            <a:br>
              <a:rPr lang="en-US" sz="2000" dirty="0">
                <a:ea typeface="Verdana"/>
                <a:cs typeface="Calibri"/>
              </a:rPr>
            </a:br>
            <a:endParaRPr lang="en-GB" sz="2000" dirty="0">
              <a:ea typeface="Verdana"/>
              <a:cs typeface="Calibri"/>
            </a:endParaRPr>
          </a:p>
          <a:p>
            <a:pPr marL="347345" lvl="1">
              <a:buFont typeface="Calibri" pitchFamily="34" charset="0"/>
              <a:buChar char="-"/>
            </a:pPr>
            <a:r>
              <a:rPr lang="en-US" sz="2000" dirty="0">
                <a:solidFill>
                  <a:srgbClr val="0053C1"/>
                </a:solidFill>
                <a:ea typeface="Verdana"/>
                <a:cs typeface="Calibri"/>
              </a:rPr>
              <a:t>How do you feel after watching this?</a:t>
            </a:r>
            <a:br>
              <a:rPr lang="en-US" sz="2000" dirty="0">
                <a:solidFill>
                  <a:srgbClr val="0053C1"/>
                </a:solidFill>
                <a:ea typeface="Verdana"/>
                <a:cs typeface="Calibri"/>
              </a:rPr>
            </a:br>
            <a:endParaRPr lang="en-GB" sz="2000" dirty="0">
              <a:solidFill>
                <a:srgbClr val="0053C1"/>
              </a:solidFill>
              <a:ea typeface="Verdana"/>
              <a:cs typeface="Calibri"/>
            </a:endParaRPr>
          </a:p>
          <a:p>
            <a:pPr marL="347345" lvl="1">
              <a:buFont typeface="Calibri" pitchFamily="34" charset="0"/>
              <a:buChar char="-"/>
            </a:pPr>
            <a:r>
              <a:rPr lang="en-US" sz="2000" dirty="0">
                <a:solidFill>
                  <a:srgbClr val="00B0F0"/>
                </a:solidFill>
                <a:ea typeface="Verdana"/>
                <a:cs typeface="Calibri"/>
              </a:rPr>
              <a:t>What could professionals in the meeting have done differently? </a:t>
            </a:r>
            <a:endParaRPr lang="en-US" sz="2000" dirty="0">
              <a:ea typeface="Verdana"/>
              <a:cs typeface="Calibri"/>
            </a:endParaRPr>
          </a:p>
          <a:p>
            <a:r>
              <a:rPr lang="en-US" sz="2000" dirty="0">
                <a:ea typeface="Verdana"/>
                <a:cs typeface="Calibri"/>
              </a:rPr>
              <a:t>When we hear young people being talked about in meetings it can sometimes be upsetting or make us uncomfortable. </a:t>
            </a:r>
            <a:r>
              <a:rPr lang="en-US" sz="2000" b="1" dirty="0">
                <a:ea typeface="Verdana"/>
                <a:cs typeface="Calibri"/>
              </a:rPr>
              <a:t>[Name of support person] </a:t>
            </a:r>
            <a:r>
              <a:rPr lang="en-US" sz="2000" dirty="0">
                <a:ea typeface="Verdana"/>
                <a:cs typeface="Calibri"/>
              </a:rPr>
              <a:t>is here during the session if you want to have a chat during the session and afterwards. </a:t>
            </a:r>
            <a:endParaRPr lang="en-GB" sz="2000" dirty="0">
              <a:ea typeface="Verdana"/>
              <a:cs typeface="Calibri"/>
            </a:endParaRPr>
          </a:p>
          <a:p>
            <a:pPr marL="0" indent="0">
              <a:buNone/>
            </a:pPr>
            <a:endParaRPr lang="en-US" sz="2000" dirty="0">
              <a:latin typeface="Calibri"/>
              <a:ea typeface="Verdana"/>
              <a:cs typeface="Calibri"/>
            </a:endParaRPr>
          </a:p>
        </p:txBody>
      </p:sp>
      <p:sp>
        <p:nvSpPr>
          <p:cNvPr id="64" name="Oval 63">
            <a:extLst>
              <a:ext uri="{FF2B5EF4-FFF2-40B4-BE49-F238E27FC236}">
                <a16:creationId xmlns:a16="http://schemas.microsoft.com/office/drawing/2014/main" id="{B6593AB7-B5E6-3F4A-AFD7-149512095B71}"/>
              </a:ext>
            </a:extLst>
          </p:cNvPr>
          <p:cNvSpPr/>
          <p:nvPr/>
        </p:nvSpPr>
        <p:spPr>
          <a:xfrm>
            <a:off x="368514" y="5925495"/>
            <a:ext cx="734479" cy="751669"/>
          </a:xfrm>
          <a:prstGeom prst="ellipse">
            <a:avLst/>
          </a:prstGeom>
          <a:solidFill>
            <a:srgbClr val="00C2CB">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5" name="Graphic 64" descr="Teacher outline">
            <a:extLst>
              <a:ext uri="{FF2B5EF4-FFF2-40B4-BE49-F238E27FC236}">
                <a16:creationId xmlns:a16="http://schemas.microsoft.com/office/drawing/2014/main" id="{7228E060-FB2F-4441-B323-4AC3ECB70B6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9189" y="5984838"/>
            <a:ext cx="613130" cy="632984"/>
          </a:xfrm>
          <a:prstGeom prst="rect">
            <a:avLst/>
          </a:prstGeom>
        </p:spPr>
      </p:pic>
      <p:grpSp>
        <p:nvGrpSpPr>
          <p:cNvPr id="4" name="Group 3">
            <a:extLst>
              <a:ext uri="{FF2B5EF4-FFF2-40B4-BE49-F238E27FC236}">
                <a16:creationId xmlns:a16="http://schemas.microsoft.com/office/drawing/2014/main" id="{40D2DEEF-92F2-FA44-9635-893B2022FFFD}"/>
              </a:ext>
            </a:extLst>
          </p:cNvPr>
          <p:cNvGrpSpPr/>
          <p:nvPr/>
        </p:nvGrpSpPr>
        <p:grpSpPr>
          <a:xfrm>
            <a:off x="8969453" y="6140233"/>
            <a:ext cx="3046841" cy="641296"/>
            <a:chOff x="8969453" y="6140233"/>
            <a:chExt cx="3046841" cy="641296"/>
          </a:xfrm>
        </p:grpSpPr>
        <p:pic>
          <p:nvPicPr>
            <p:cNvPr id="23" name="Picture 22" descr="A close-up of a logo&#10;&#10;Description automatically generated">
              <a:extLst>
                <a:ext uri="{FF2B5EF4-FFF2-40B4-BE49-F238E27FC236}">
                  <a16:creationId xmlns:a16="http://schemas.microsoft.com/office/drawing/2014/main" id="{8D31D0A7-17BD-A240-BADA-91050CCAB406}"/>
                </a:ext>
              </a:extLst>
            </p:cNvPr>
            <p:cNvPicPr>
              <a:picLocks noChangeAspect="1"/>
            </p:cNvPicPr>
            <p:nvPr/>
          </p:nvPicPr>
          <p:blipFill>
            <a:blip r:embed="rId4"/>
            <a:stretch>
              <a:fillRect/>
            </a:stretch>
          </p:blipFill>
          <p:spPr>
            <a:xfrm>
              <a:off x="8969453" y="6151311"/>
              <a:ext cx="1887733" cy="585197"/>
            </a:xfrm>
            <a:prstGeom prst="rect">
              <a:avLst/>
            </a:prstGeom>
          </p:spPr>
        </p:pic>
        <p:pic>
          <p:nvPicPr>
            <p:cNvPr id="24" name="Picture 23">
              <a:extLst>
                <a:ext uri="{FF2B5EF4-FFF2-40B4-BE49-F238E27FC236}">
                  <a16:creationId xmlns:a16="http://schemas.microsoft.com/office/drawing/2014/main" id="{31052494-D8AF-E84E-958A-D7CC1F4B30B3}"/>
                </a:ext>
              </a:extLst>
            </p:cNvPr>
            <p:cNvPicPr>
              <a:picLocks noChangeAspect="1"/>
            </p:cNvPicPr>
            <p:nvPr/>
          </p:nvPicPr>
          <p:blipFill rotWithShape="1">
            <a:blip r:embed="rId5"/>
            <a:srcRect l="7159"/>
            <a:stretch/>
          </p:blipFill>
          <p:spPr>
            <a:xfrm>
              <a:off x="11035453" y="6140233"/>
              <a:ext cx="980841" cy="641296"/>
            </a:xfrm>
            <a:prstGeom prst="rect">
              <a:avLst/>
            </a:prstGeom>
          </p:spPr>
        </p:pic>
      </p:grpSp>
      <p:sp>
        <p:nvSpPr>
          <p:cNvPr id="26" name="TextBox 25">
            <a:extLst>
              <a:ext uri="{FF2B5EF4-FFF2-40B4-BE49-F238E27FC236}">
                <a16:creationId xmlns:a16="http://schemas.microsoft.com/office/drawing/2014/main" id="{FDDD9FF0-B561-E44A-8B25-422527573708}"/>
              </a:ext>
            </a:extLst>
          </p:cNvPr>
          <p:cNvSpPr txBox="1"/>
          <p:nvPr/>
        </p:nvSpPr>
        <p:spPr>
          <a:xfrm>
            <a:off x="1042319" y="6132052"/>
            <a:ext cx="1106861" cy="338554"/>
          </a:xfrm>
          <a:prstGeom prst="rect">
            <a:avLst/>
          </a:prstGeom>
          <a:noFill/>
        </p:spPr>
        <p:txBody>
          <a:bodyPr wrap="square" lIns="91440" tIns="45720" rIns="91440" bIns="45720" rtlCol="0" anchor="t">
            <a:spAutoFit/>
          </a:bodyPr>
          <a:lstStyle/>
          <a:p>
            <a:pPr algn="ctr"/>
            <a:r>
              <a:rPr lang="en-GB" sz="1600" dirty="0">
                <a:solidFill>
                  <a:srgbClr val="566276"/>
                </a:solidFill>
                <a:cs typeface="Arial" panose="020B0604020202020204" pitchFamily="34" charset="0"/>
              </a:rPr>
              <a:t>2 minutes </a:t>
            </a:r>
          </a:p>
        </p:txBody>
      </p:sp>
    </p:spTree>
    <p:extLst>
      <p:ext uri="{BB962C8B-B14F-4D97-AF65-F5344CB8AC3E}">
        <p14:creationId xmlns:p14="http://schemas.microsoft.com/office/powerpoint/2010/main" val="290100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1FF0BD-8D61-354D-AE94-604C0A16CB4D}"/>
              </a:ext>
            </a:extLst>
          </p:cNvPr>
          <p:cNvSpPr/>
          <p:nvPr/>
        </p:nvSpPr>
        <p:spPr>
          <a:xfrm>
            <a:off x="0" y="0"/>
            <a:ext cx="12192000" cy="1577564"/>
          </a:xfrm>
          <a:prstGeom prst="rect">
            <a:avLst/>
          </a:prstGeom>
          <a:solidFill>
            <a:srgbClr val="FE9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CC2A997-593B-718A-D70A-F2FA20D63D2F}"/>
              </a:ext>
            </a:extLst>
          </p:cNvPr>
          <p:cNvSpPr>
            <a:spLocks noGrp="1"/>
          </p:cNvSpPr>
          <p:nvPr>
            <p:ph idx="1"/>
          </p:nvPr>
        </p:nvSpPr>
        <p:spPr>
          <a:xfrm>
            <a:off x="354313" y="1973802"/>
            <a:ext cx="11489141" cy="3766185"/>
          </a:xfrm>
        </p:spPr>
        <p:txBody>
          <a:bodyPr vert="horz" lIns="91440" tIns="45720" rIns="91440" bIns="45720" rtlCol="0" anchor="t">
            <a:normAutofit lnSpcReduction="10000"/>
          </a:bodyPr>
          <a:lstStyle/>
          <a:p>
            <a:pPr marL="457200" indent="-457200">
              <a:buFont typeface="+mj-lt"/>
              <a:buAutoNum type="arabicPeriod"/>
            </a:pPr>
            <a:r>
              <a:rPr lang="en-GB" dirty="0"/>
              <a:t>Play clip 1: </a:t>
            </a:r>
            <a:r>
              <a:rPr lang="en-US" u="sng" dirty="0">
                <a:hlinkClick r:id="rId2"/>
              </a:rPr>
              <a:t>https://vimeo.com/837829451?share=copy</a:t>
            </a:r>
            <a:r>
              <a:rPr lang="en-US" dirty="0"/>
              <a:t>  </a:t>
            </a:r>
            <a:endParaRPr lang="en-US" sz="1600" i="1" dirty="0"/>
          </a:p>
          <a:p>
            <a:pPr lvl="2"/>
            <a:br>
              <a:rPr lang="en-US" sz="1800" dirty="0">
                <a:ea typeface="Calibri Light"/>
                <a:cs typeface="Calibri Light"/>
              </a:rPr>
            </a:br>
            <a:r>
              <a:rPr lang="en-US" sz="1800" dirty="0">
                <a:solidFill>
                  <a:srgbClr val="262626"/>
                </a:solidFill>
                <a:ea typeface="Calibri Light"/>
                <a:cs typeface="Calibri Light"/>
              </a:rPr>
              <a:t>All the videos in this workshop are also available on the Innovate Project website resources page. </a:t>
            </a:r>
          </a:p>
          <a:p>
            <a:pPr marL="457200" indent="-457200" fontAlgn="base">
              <a:buFont typeface="+mj-lt"/>
              <a:buAutoNum type="arabicPeriod"/>
            </a:pPr>
            <a:r>
              <a:rPr lang="en-US" dirty="0"/>
              <a:t>Facilitate group discussion (10 minutes). Ask the group:</a:t>
            </a:r>
            <a:br>
              <a:rPr lang="en-US" dirty="0"/>
            </a:br>
            <a:br>
              <a:rPr lang="en-US" dirty="0"/>
            </a:br>
            <a:r>
              <a:rPr lang="en-GB" dirty="0">
                <a:solidFill>
                  <a:srgbClr val="002060"/>
                </a:solidFill>
              </a:rPr>
              <a:t> </a:t>
            </a:r>
            <a:r>
              <a:rPr lang="en-GB" dirty="0">
                <a:solidFill>
                  <a:srgbClr val="0053C1"/>
                </a:solidFill>
              </a:rPr>
              <a:t>- How do you feel after watching this? </a:t>
            </a:r>
          </a:p>
          <a:p>
            <a:pPr marL="0" indent="0" fontAlgn="base">
              <a:buNone/>
            </a:pPr>
            <a:r>
              <a:rPr lang="en-GB" dirty="0">
                <a:solidFill>
                  <a:srgbClr val="002060"/>
                </a:solidFill>
              </a:rPr>
              <a:t>        </a:t>
            </a:r>
            <a:r>
              <a:rPr lang="en-GB" dirty="0">
                <a:solidFill>
                  <a:srgbClr val="00B0F0"/>
                </a:solidFill>
              </a:rPr>
              <a:t>- </a:t>
            </a:r>
            <a:r>
              <a:rPr lang="en-GB" dirty="0">
                <a:solidFill>
                  <a:schemeClr val="accent1"/>
                </a:solidFill>
              </a:rPr>
              <a:t>What could professionals in the meeting have done differently?</a:t>
            </a:r>
            <a:r>
              <a:rPr lang="en-GB" dirty="0">
                <a:solidFill>
                  <a:srgbClr val="002060"/>
                </a:solidFill>
              </a:rPr>
              <a:t> </a:t>
            </a:r>
            <a:br>
              <a:rPr lang="en-GB" dirty="0">
                <a:solidFill>
                  <a:srgbClr val="002060"/>
                </a:solidFill>
              </a:rPr>
            </a:br>
            <a:endParaRPr lang="en-GB" dirty="0">
              <a:solidFill>
                <a:srgbClr val="002060"/>
              </a:solidFill>
            </a:endParaRPr>
          </a:p>
          <a:p>
            <a:pPr marL="0" lvl="2" indent="0" fontAlgn="base">
              <a:buNone/>
            </a:pPr>
            <a:r>
              <a:rPr lang="en-US" sz="1800" dirty="0">
                <a:solidFill>
                  <a:schemeClr val="tx1"/>
                </a:solidFill>
              </a:rPr>
              <a:t>You can offer to play clips again if needed. </a:t>
            </a:r>
            <a:br>
              <a:rPr lang="en-US" sz="1800" dirty="0"/>
            </a:br>
            <a:br>
              <a:rPr lang="en-US" sz="1800" dirty="0"/>
            </a:br>
            <a:r>
              <a:rPr lang="en-US" sz="1800" dirty="0">
                <a:solidFill>
                  <a:schemeClr val="tx1"/>
                </a:solidFill>
              </a:rPr>
              <a:t>If more appropriate, you can ask young people to reflect on these questions first on their own for a short while before going into a group discussion. </a:t>
            </a:r>
            <a:endParaRPr lang="en-US" sz="1800" dirty="0">
              <a:solidFill>
                <a:schemeClr val="tx1"/>
              </a:solidFill>
              <a:ea typeface="Calibri Light"/>
              <a:cs typeface="Calibri Light"/>
            </a:endParaRPr>
          </a:p>
          <a:p>
            <a:pPr fontAlgn="base"/>
            <a:endParaRPr lang="en-US" sz="2000" i="1" dirty="0">
              <a:solidFill>
                <a:schemeClr val="tx1"/>
              </a:solidFill>
            </a:endParaRPr>
          </a:p>
          <a:p>
            <a:pPr fontAlgn="base"/>
            <a:endParaRPr lang="en-GB" sz="2000" dirty="0"/>
          </a:p>
          <a:p>
            <a:pPr fontAlgn="base"/>
            <a:endParaRPr lang="en-GB" sz="2000" dirty="0">
              <a:ea typeface="Calibri"/>
              <a:cs typeface="Calibri"/>
            </a:endParaRPr>
          </a:p>
          <a:p>
            <a:pPr marL="0" indent="0">
              <a:buNone/>
            </a:pPr>
            <a:endParaRPr lang="en-GB" dirty="0">
              <a:ea typeface="Calibri"/>
              <a:cs typeface="Calibri"/>
            </a:endParaRPr>
          </a:p>
        </p:txBody>
      </p:sp>
      <p:sp>
        <p:nvSpPr>
          <p:cNvPr id="2" name="Title 1">
            <a:extLst>
              <a:ext uri="{FF2B5EF4-FFF2-40B4-BE49-F238E27FC236}">
                <a16:creationId xmlns:a16="http://schemas.microsoft.com/office/drawing/2014/main" id="{67023E31-C045-FDFB-749C-D624D3C4E9B6}"/>
              </a:ext>
            </a:extLst>
          </p:cNvPr>
          <p:cNvSpPr>
            <a:spLocks noGrp="1"/>
          </p:cNvSpPr>
          <p:nvPr>
            <p:ph type="title"/>
          </p:nvPr>
        </p:nvSpPr>
        <p:spPr>
          <a:xfrm>
            <a:off x="137736" y="102886"/>
            <a:ext cx="11876463" cy="1658198"/>
          </a:xfrm>
        </p:spPr>
        <p:txBody>
          <a:bodyPr/>
          <a:lstStyle/>
          <a:p>
            <a:r>
              <a:rPr lang="en-US" dirty="0">
                <a:solidFill>
                  <a:schemeClr val="bg1"/>
                </a:solidFill>
              </a:rPr>
              <a:t>Video clip 1</a:t>
            </a:r>
            <a:endParaRPr lang="en-GB" dirty="0">
              <a:solidFill>
                <a:schemeClr val="bg1"/>
              </a:solidFill>
            </a:endParaRPr>
          </a:p>
        </p:txBody>
      </p:sp>
      <p:sp>
        <p:nvSpPr>
          <p:cNvPr id="11" name="Oval 10">
            <a:extLst>
              <a:ext uri="{FF2B5EF4-FFF2-40B4-BE49-F238E27FC236}">
                <a16:creationId xmlns:a16="http://schemas.microsoft.com/office/drawing/2014/main" id="{5F5CEE21-AEAE-834E-B2D6-AA48199B03B5}"/>
              </a:ext>
            </a:extLst>
          </p:cNvPr>
          <p:cNvSpPr/>
          <p:nvPr/>
        </p:nvSpPr>
        <p:spPr>
          <a:xfrm>
            <a:off x="379751" y="5857387"/>
            <a:ext cx="734479" cy="751669"/>
          </a:xfrm>
          <a:prstGeom prst="ellipse">
            <a:avLst/>
          </a:prstGeom>
          <a:solidFill>
            <a:srgbClr val="00C2CB">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descr="Group brainstorm with solid fill">
            <a:extLst>
              <a:ext uri="{FF2B5EF4-FFF2-40B4-BE49-F238E27FC236}">
                <a16:creationId xmlns:a16="http://schemas.microsoft.com/office/drawing/2014/main" id="{76E84C11-0DAB-1348-B38B-BCBF5F1A80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0425" y="5857387"/>
            <a:ext cx="613130" cy="632984"/>
          </a:xfrm>
          <a:prstGeom prst="rect">
            <a:avLst/>
          </a:prstGeom>
        </p:spPr>
      </p:pic>
      <p:grpSp>
        <p:nvGrpSpPr>
          <p:cNvPr id="7" name="Group 6">
            <a:extLst>
              <a:ext uri="{FF2B5EF4-FFF2-40B4-BE49-F238E27FC236}">
                <a16:creationId xmlns:a16="http://schemas.microsoft.com/office/drawing/2014/main" id="{CDF5C7EB-70B9-F34D-9D56-063C5BF2DFC9}"/>
              </a:ext>
            </a:extLst>
          </p:cNvPr>
          <p:cNvGrpSpPr/>
          <p:nvPr/>
        </p:nvGrpSpPr>
        <p:grpSpPr>
          <a:xfrm>
            <a:off x="8969453" y="6140233"/>
            <a:ext cx="3046841" cy="641296"/>
            <a:chOff x="8969453" y="6140233"/>
            <a:chExt cx="3046841" cy="641296"/>
          </a:xfrm>
        </p:grpSpPr>
        <p:pic>
          <p:nvPicPr>
            <p:cNvPr id="9" name="Picture 8" descr="A close-up of a logo&#10;&#10;Description automatically generated">
              <a:extLst>
                <a:ext uri="{FF2B5EF4-FFF2-40B4-BE49-F238E27FC236}">
                  <a16:creationId xmlns:a16="http://schemas.microsoft.com/office/drawing/2014/main" id="{3BE60334-63A2-1D4F-A37E-6FD55B853894}"/>
                </a:ext>
              </a:extLst>
            </p:cNvPr>
            <p:cNvPicPr>
              <a:picLocks noChangeAspect="1"/>
            </p:cNvPicPr>
            <p:nvPr/>
          </p:nvPicPr>
          <p:blipFill>
            <a:blip r:embed="rId5"/>
            <a:stretch>
              <a:fillRect/>
            </a:stretch>
          </p:blipFill>
          <p:spPr>
            <a:xfrm>
              <a:off x="8969453" y="6151311"/>
              <a:ext cx="1887733" cy="585197"/>
            </a:xfrm>
            <a:prstGeom prst="rect">
              <a:avLst/>
            </a:prstGeom>
          </p:spPr>
        </p:pic>
        <p:pic>
          <p:nvPicPr>
            <p:cNvPr id="12" name="Picture 11">
              <a:extLst>
                <a:ext uri="{FF2B5EF4-FFF2-40B4-BE49-F238E27FC236}">
                  <a16:creationId xmlns:a16="http://schemas.microsoft.com/office/drawing/2014/main" id="{4F4E7AE0-7CBF-7A42-817A-F18D7C4FC909}"/>
                </a:ext>
              </a:extLst>
            </p:cNvPr>
            <p:cNvPicPr>
              <a:picLocks noChangeAspect="1"/>
            </p:cNvPicPr>
            <p:nvPr/>
          </p:nvPicPr>
          <p:blipFill rotWithShape="1">
            <a:blip r:embed="rId6"/>
            <a:srcRect l="7159"/>
            <a:stretch/>
          </p:blipFill>
          <p:spPr>
            <a:xfrm>
              <a:off x="11035453" y="6140233"/>
              <a:ext cx="980841" cy="641296"/>
            </a:xfrm>
            <a:prstGeom prst="rect">
              <a:avLst/>
            </a:prstGeom>
          </p:spPr>
        </p:pic>
      </p:grpSp>
      <p:sp>
        <p:nvSpPr>
          <p:cNvPr id="13" name="TextBox 12">
            <a:extLst>
              <a:ext uri="{FF2B5EF4-FFF2-40B4-BE49-F238E27FC236}">
                <a16:creationId xmlns:a16="http://schemas.microsoft.com/office/drawing/2014/main" id="{9D421879-B666-D54B-AFD0-DA39AE017911}"/>
              </a:ext>
            </a:extLst>
          </p:cNvPr>
          <p:cNvSpPr txBox="1"/>
          <p:nvPr/>
        </p:nvSpPr>
        <p:spPr>
          <a:xfrm>
            <a:off x="1054588" y="6065250"/>
            <a:ext cx="1267282" cy="338554"/>
          </a:xfrm>
          <a:prstGeom prst="rect">
            <a:avLst/>
          </a:prstGeom>
          <a:noFill/>
        </p:spPr>
        <p:txBody>
          <a:bodyPr wrap="square" lIns="91440" tIns="45720" rIns="91440" bIns="45720" rtlCol="0" anchor="t">
            <a:spAutoFit/>
          </a:bodyPr>
          <a:lstStyle/>
          <a:p>
            <a:pPr algn="ctr"/>
            <a:r>
              <a:rPr lang="en-GB" sz="1600" dirty="0">
                <a:solidFill>
                  <a:srgbClr val="566276"/>
                </a:solidFill>
                <a:cs typeface="Arial" panose="020B0604020202020204" pitchFamily="34" charset="0"/>
              </a:rPr>
              <a:t>15 minutes </a:t>
            </a:r>
          </a:p>
        </p:txBody>
      </p:sp>
    </p:spTree>
    <p:extLst>
      <p:ext uri="{BB962C8B-B14F-4D97-AF65-F5344CB8AC3E}">
        <p14:creationId xmlns:p14="http://schemas.microsoft.com/office/powerpoint/2010/main" val="2967775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1FF0BD-8D61-354D-AE94-604C0A16CB4D}"/>
              </a:ext>
            </a:extLst>
          </p:cNvPr>
          <p:cNvSpPr/>
          <p:nvPr/>
        </p:nvSpPr>
        <p:spPr>
          <a:xfrm>
            <a:off x="0" y="0"/>
            <a:ext cx="12192000" cy="1577564"/>
          </a:xfrm>
          <a:prstGeom prst="rect">
            <a:avLst/>
          </a:prstGeom>
          <a:solidFill>
            <a:srgbClr val="FE9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CC2A997-593B-718A-D70A-F2FA20D63D2F}"/>
              </a:ext>
            </a:extLst>
          </p:cNvPr>
          <p:cNvSpPr>
            <a:spLocks noGrp="1"/>
          </p:cNvSpPr>
          <p:nvPr>
            <p:ph idx="1"/>
          </p:nvPr>
        </p:nvSpPr>
        <p:spPr>
          <a:xfrm>
            <a:off x="331396" y="2225892"/>
            <a:ext cx="11489141" cy="3766185"/>
          </a:xfrm>
        </p:spPr>
        <p:txBody>
          <a:bodyPr vert="horz" lIns="91440" tIns="45720" rIns="91440" bIns="45720" rtlCol="0" anchor="t">
            <a:normAutofit/>
          </a:bodyPr>
          <a:lstStyle/>
          <a:p>
            <a:pPr marL="457200" indent="-457200">
              <a:buFont typeface="+mj-lt"/>
              <a:buAutoNum type="arabicPeriod"/>
            </a:pPr>
            <a:r>
              <a:rPr lang="en-GB" dirty="0"/>
              <a:t>Play clip 2:  </a:t>
            </a:r>
            <a:r>
              <a:rPr lang="en-US" u="sng" dirty="0">
                <a:hlinkClick r:id="rId2"/>
              </a:rPr>
              <a:t>https://vimeo.com/837842826?share=copy</a:t>
            </a:r>
            <a:r>
              <a:rPr lang="en-US" dirty="0"/>
              <a:t>  </a:t>
            </a:r>
            <a:br>
              <a:rPr lang="en-US" dirty="0"/>
            </a:br>
            <a:endParaRPr lang="en-US" sz="1600" i="1" dirty="0"/>
          </a:p>
          <a:p>
            <a:pPr marL="457200" indent="-457200" fontAlgn="base">
              <a:buFont typeface="Calibri Light" panose="020F0302020204030204"/>
              <a:buAutoNum type="arabicPeriod"/>
            </a:pPr>
            <a:r>
              <a:rPr lang="en-US" dirty="0"/>
              <a:t>Facilitate group discussion. Ask the group:</a:t>
            </a:r>
            <a:br>
              <a:rPr lang="en-US" dirty="0"/>
            </a:br>
            <a:br>
              <a:rPr lang="en-US" dirty="0"/>
            </a:br>
            <a:r>
              <a:rPr lang="en-GB" dirty="0">
                <a:solidFill>
                  <a:srgbClr val="0053C1"/>
                </a:solidFill>
              </a:rPr>
              <a:t> - How do you feel after watching this? </a:t>
            </a:r>
          </a:p>
          <a:p>
            <a:pPr marL="0" indent="0" fontAlgn="base">
              <a:buNone/>
            </a:pPr>
            <a:r>
              <a:rPr lang="en-GB" dirty="0">
                <a:solidFill>
                  <a:srgbClr val="002060"/>
                </a:solidFill>
              </a:rPr>
              <a:t>        </a:t>
            </a:r>
            <a:r>
              <a:rPr lang="en-GB" dirty="0">
                <a:solidFill>
                  <a:srgbClr val="00B0F0"/>
                </a:solidFill>
              </a:rPr>
              <a:t>- </a:t>
            </a:r>
            <a:r>
              <a:rPr lang="en-GB" dirty="0">
                <a:solidFill>
                  <a:schemeClr val="accent1"/>
                </a:solidFill>
              </a:rPr>
              <a:t>What could professionals in the meeting have done differently?</a:t>
            </a:r>
            <a:r>
              <a:rPr lang="en-GB" dirty="0">
                <a:solidFill>
                  <a:srgbClr val="002060"/>
                </a:solidFill>
              </a:rPr>
              <a:t> </a:t>
            </a:r>
            <a:br>
              <a:rPr lang="en-GB" dirty="0">
                <a:solidFill>
                  <a:srgbClr val="002060"/>
                </a:solidFill>
              </a:rPr>
            </a:br>
            <a:endParaRPr lang="en-GB" dirty="0">
              <a:solidFill>
                <a:srgbClr val="002060"/>
              </a:solidFill>
            </a:endParaRPr>
          </a:p>
          <a:p>
            <a:pPr fontAlgn="base"/>
            <a:endParaRPr lang="en-US" sz="2000" i="1" dirty="0">
              <a:solidFill>
                <a:schemeClr val="tx1"/>
              </a:solidFill>
            </a:endParaRPr>
          </a:p>
          <a:p>
            <a:pPr fontAlgn="base"/>
            <a:endParaRPr lang="en-GB" sz="2000" dirty="0"/>
          </a:p>
          <a:p>
            <a:pPr fontAlgn="base"/>
            <a:endParaRPr lang="en-GB" sz="2000" dirty="0">
              <a:ea typeface="Calibri"/>
              <a:cs typeface="Calibri"/>
            </a:endParaRPr>
          </a:p>
          <a:p>
            <a:pPr marL="0" indent="0">
              <a:buNone/>
            </a:pPr>
            <a:endParaRPr lang="en-GB" dirty="0">
              <a:ea typeface="Calibri"/>
              <a:cs typeface="Calibri"/>
            </a:endParaRPr>
          </a:p>
        </p:txBody>
      </p:sp>
      <p:sp>
        <p:nvSpPr>
          <p:cNvPr id="2" name="Title 1">
            <a:extLst>
              <a:ext uri="{FF2B5EF4-FFF2-40B4-BE49-F238E27FC236}">
                <a16:creationId xmlns:a16="http://schemas.microsoft.com/office/drawing/2014/main" id="{67023E31-C045-FDFB-749C-D624D3C4E9B6}"/>
              </a:ext>
            </a:extLst>
          </p:cNvPr>
          <p:cNvSpPr>
            <a:spLocks noGrp="1"/>
          </p:cNvSpPr>
          <p:nvPr>
            <p:ph type="title"/>
          </p:nvPr>
        </p:nvSpPr>
        <p:spPr>
          <a:xfrm>
            <a:off x="137736" y="102886"/>
            <a:ext cx="11876463" cy="1658198"/>
          </a:xfrm>
        </p:spPr>
        <p:txBody>
          <a:bodyPr/>
          <a:lstStyle/>
          <a:p>
            <a:r>
              <a:rPr lang="en-US" dirty="0">
                <a:solidFill>
                  <a:schemeClr val="bg1"/>
                </a:solidFill>
              </a:rPr>
              <a:t>Video clip 2</a:t>
            </a:r>
            <a:endParaRPr lang="en-GB" dirty="0">
              <a:solidFill>
                <a:schemeClr val="bg1"/>
              </a:solidFill>
            </a:endParaRPr>
          </a:p>
        </p:txBody>
      </p:sp>
      <p:sp>
        <p:nvSpPr>
          <p:cNvPr id="11" name="Oval 10">
            <a:extLst>
              <a:ext uri="{FF2B5EF4-FFF2-40B4-BE49-F238E27FC236}">
                <a16:creationId xmlns:a16="http://schemas.microsoft.com/office/drawing/2014/main" id="{5F5CEE21-AEAE-834E-B2D6-AA48199B03B5}"/>
              </a:ext>
            </a:extLst>
          </p:cNvPr>
          <p:cNvSpPr/>
          <p:nvPr/>
        </p:nvSpPr>
        <p:spPr>
          <a:xfrm>
            <a:off x="379751" y="5857387"/>
            <a:ext cx="734479" cy="751669"/>
          </a:xfrm>
          <a:prstGeom prst="ellipse">
            <a:avLst/>
          </a:prstGeom>
          <a:solidFill>
            <a:srgbClr val="00C2CB">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descr="Group brainstorm with solid fill">
            <a:extLst>
              <a:ext uri="{FF2B5EF4-FFF2-40B4-BE49-F238E27FC236}">
                <a16:creationId xmlns:a16="http://schemas.microsoft.com/office/drawing/2014/main" id="{76E84C11-0DAB-1348-B38B-BCBF5F1A80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0425" y="5857387"/>
            <a:ext cx="613130" cy="632984"/>
          </a:xfrm>
          <a:prstGeom prst="rect">
            <a:avLst/>
          </a:prstGeom>
        </p:spPr>
      </p:pic>
      <p:grpSp>
        <p:nvGrpSpPr>
          <p:cNvPr id="7" name="Group 6">
            <a:extLst>
              <a:ext uri="{FF2B5EF4-FFF2-40B4-BE49-F238E27FC236}">
                <a16:creationId xmlns:a16="http://schemas.microsoft.com/office/drawing/2014/main" id="{CDF5C7EB-70B9-F34D-9D56-063C5BF2DFC9}"/>
              </a:ext>
            </a:extLst>
          </p:cNvPr>
          <p:cNvGrpSpPr/>
          <p:nvPr/>
        </p:nvGrpSpPr>
        <p:grpSpPr>
          <a:xfrm>
            <a:off x="8969453" y="6140233"/>
            <a:ext cx="3046841" cy="641296"/>
            <a:chOff x="8969453" y="6140233"/>
            <a:chExt cx="3046841" cy="641296"/>
          </a:xfrm>
        </p:grpSpPr>
        <p:pic>
          <p:nvPicPr>
            <p:cNvPr id="9" name="Picture 8" descr="A close-up of a logo&#10;&#10;Description automatically generated">
              <a:extLst>
                <a:ext uri="{FF2B5EF4-FFF2-40B4-BE49-F238E27FC236}">
                  <a16:creationId xmlns:a16="http://schemas.microsoft.com/office/drawing/2014/main" id="{3BE60334-63A2-1D4F-A37E-6FD55B853894}"/>
                </a:ext>
              </a:extLst>
            </p:cNvPr>
            <p:cNvPicPr>
              <a:picLocks noChangeAspect="1"/>
            </p:cNvPicPr>
            <p:nvPr/>
          </p:nvPicPr>
          <p:blipFill>
            <a:blip r:embed="rId5"/>
            <a:stretch>
              <a:fillRect/>
            </a:stretch>
          </p:blipFill>
          <p:spPr>
            <a:xfrm>
              <a:off x="8969453" y="6151311"/>
              <a:ext cx="1887733" cy="585197"/>
            </a:xfrm>
            <a:prstGeom prst="rect">
              <a:avLst/>
            </a:prstGeom>
          </p:spPr>
        </p:pic>
        <p:pic>
          <p:nvPicPr>
            <p:cNvPr id="12" name="Picture 11">
              <a:extLst>
                <a:ext uri="{FF2B5EF4-FFF2-40B4-BE49-F238E27FC236}">
                  <a16:creationId xmlns:a16="http://schemas.microsoft.com/office/drawing/2014/main" id="{4F4E7AE0-7CBF-7A42-817A-F18D7C4FC909}"/>
                </a:ext>
              </a:extLst>
            </p:cNvPr>
            <p:cNvPicPr>
              <a:picLocks noChangeAspect="1"/>
            </p:cNvPicPr>
            <p:nvPr/>
          </p:nvPicPr>
          <p:blipFill rotWithShape="1">
            <a:blip r:embed="rId6"/>
            <a:srcRect l="7159"/>
            <a:stretch/>
          </p:blipFill>
          <p:spPr>
            <a:xfrm>
              <a:off x="11035453" y="6140233"/>
              <a:ext cx="980841" cy="641296"/>
            </a:xfrm>
            <a:prstGeom prst="rect">
              <a:avLst/>
            </a:prstGeom>
          </p:spPr>
        </p:pic>
      </p:grpSp>
      <p:sp>
        <p:nvSpPr>
          <p:cNvPr id="13" name="TextBox 12">
            <a:extLst>
              <a:ext uri="{FF2B5EF4-FFF2-40B4-BE49-F238E27FC236}">
                <a16:creationId xmlns:a16="http://schemas.microsoft.com/office/drawing/2014/main" id="{9D421879-B666-D54B-AFD0-DA39AE017911}"/>
              </a:ext>
            </a:extLst>
          </p:cNvPr>
          <p:cNvSpPr txBox="1"/>
          <p:nvPr/>
        </p:nvSpPr>
        <p:spPr>
          <a:xfrm>
            <a:off x="1054588" y="6059520"/>
            <a:ext cx="1324575" cy="350012"/>
          </a:xfrm>
          <a:prstGeom prst="rect">
            <a:avLst/>
          </a:prstGeom>
          <a:noFill/>
        </p:spPr>
        <p:txBody>
          <a:bodyPr wrap="square" lIns="91440" tIns="45720" rIns="91440" bIns="45720" rtlCol="0" anchor="t">
            <a:spAutoFit/>
          </a:bodyPr>
          <a:lstStyle/>
          <a:p>
            <a:pPr algn="ctr"/>
            <a:r>
              <a:rPr lang="en-GB" sz="1600" dirty="0">
                <a:solidFill>
                  <a:srgbClr val="566276"/>
                </a:solidFill>
                <a:cs typeface="Arial" panose="020B0604020202020204" pitchFamily="34" charset="0"/>
              </a:rPr>
              <a:t>14 minutes </a:t>
            </a:r>
          </a:p>
        </p:txBody>
      </p:sp>
    </p:spTree>
    <p:extLst>
      <p:ext uri="{BB962C8B-B14F-4D97-AF65-F5344CB8AC3E}">
        <p14:creationId xmlns:p14="http://schemas.microsoft.com/office/powerpoint/2010/main" val="3678683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1FF0BD-8D61-354D-AE94-604C0A16CB4D}"/>
              </a:ext>
            </a:extLst>
          </p:cNvPr>
          <p:cNvSpPr/>
          <p:nvPr/>
        </p:nvSpPr>
        <p:spPr>
          <a:xfrm>
            <a:off x="0" y="0"/>
            <a:ext cx="12192000" cy="1577564"/>
          </a:xfrm>
          <a:prstGeom prst="rect">
            <a:avLst/>
          </a:prstGeom>
          <a:solidFill>
            <a:srgbClr val="FE9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CC2A997-593B-718A-D70A-F2FA20D63D2F}"/>
              </a:ext>
            </a:extLst>
          </p:cNvPr>
          <p:cNvSpPr>
            <a:spLocks noGrp="1"/>
          </p:cNvSpPr>
          <p:nvPr>
            <p:ph idx="1"/>
          </p:nvPr>
        </p:nvSpPr>
        <p:spPr>
          <a:xfrm>
            <a:off x="331396" y="2225892"/>
            <a:ext cx="11489141" cy="3766185"/>
          </a:xfrm>
        </p:spPr>
        <p:txBody>
          <a:bodyPr vert="horz" lIns="91440" tIns="45720" rIns="91440" bIns="45720" rtlCol="0" anchor="t">
            <a:normAutofit/>
          </a:bodyPr>
          <a:lstStyle/>
          <a:p>
            <a:pPr marL="457200" indent="-457200">
              <a:buFont typeface="+mj-lt"/>
              <a:buAutoNum type="arabicPeriod"/>
            </a:pPr>
            <a:r>
              <a:rPr lang="en-GB" dirty="0"/>
              <a:t>Play clip 2: </a:t>
            </a:r>
            <a:r>
              <a:rPr lang="en-US" u="sng">
                <a:hlinkClick r:id="rId2"/>
              </a:rPr>
              <a:t>https://vimeo.com/837842016?share=copy</a:t>
            </a:r>
            <a:endParaRPr lang="en-US" u="sng">
              <a:ea typeface="+mn-lt"/>
              <a:cs typeface="+mn-lt"/>
            </a:endParaRPr>
          </a:p>
          <a:p>
            <a:pPr lvl="2" fontAlgn="base"/>
            <a:r>
              <a:rPr lang="en-US" sz="1600" i="1" dirty="0"/>
              <a:t> </a:t>
            </a:r>
          </a:p>
          <a:p>
            <a:pPr marL="457200" indent="-457200" fontAlgn="base">
              <a:buFont typeface="Calibri Light" panose="020F0302020204030204"/>
              <a:buAutoNum type="arabicPeriod"/>
            </a:pPr>
            <a:r>
              <a:rPr lang="en-US" dirty="0"/>
              <a:t>Facilitate group discussion. Ask the group:</a:t>
            </a:r>
            <a:br>
              <a:rPr lang="en-US" dirty="0"/>
            </a:br>
            <a:br>
              <a:rPr lang="en-US" dirty="0"/>
            </a:br>
            <a:r>
              <a:rPr lang="en-GB" dirty="0">
                <a:solidFill>
                  <a:srgbClr val="002060"/>
                </a:solidFill>
              </a:rPr>
              <a:t> </a:t>
            </a:r>
            <a:r>
              <a:rPr lang="en-GB" dirty="0">
                <a:solidFill>
                  <a:srgbClr val="0053C1"/>
                </a:solidFill>
              </a:rPr>
              <a:t>- How do you feel after watching these videos?</a:t>
            </a:r>
          </a:p>
          <a:p>
            <a:pPr marL="0" indent="0" fontAlgn="base">
              <a:buNone/>
            </a:pPr>
            <a:r>
              <a:rPr lang="en-GB" dirty="0">
                <a:solidFill>
                  <a:srgbClr val="002060"/>
                </a:solidFill>
              </a:rPr>
              <a:t>        </a:t>
            </a:r>
            <a:r>
              <a:rPr lang="en-GB" dirty="0">
                <a:solidFill>
                  <a:srgbClr val="00B0F0"/>
                </a:solidFill>
              </a:rPr>
              <a:t>- </a:t>
            </a:r>
            <a:r>
              <a:rPr lang="en-GB" dirty="0">
                <a:solidFill>
                  <a:schemeClr val="accent1"/>
                </a:solidFill>
              </a:rPr>
              <a:t>What could professionals in the meeting have done differently?</a:t>
            </a:r>
            <a:r>
              <a:rPr lang="en-GB" dirty="0">
                <a:solidFill>
                  <a:srgbClr val="002060"/>
                </a:solidFill>
              </a:rPr>
              <a:t> </a:t>
            </a:r>
            <a:br>
              <a:rPr lang="en-GB" dirty="0">
                <a:solidFill>
                  <a:srgbClr val="002060"/>
                </a:solidFill>
              </a:rPr>
            </a:br>
            <a:endParaRPr lang="en-GB" dirty="0">
              <a:solidFill>
                <a:srgbClr val="002060"/>
              </a:solidFill>
            </a:endParaRPr>
          </a:p>
          <a:p>
            <a:pPr fontAlgn="base"/>
            <a:endParaRPr lang="en-US" sz="2000" i="1" dirty="0">
              <a:solidFill>
                <a:schemeClr val="tx1"/>
              </a:solidFill>
            </a:endParaRPr>
          </a:p>
          <a:p>
            <a:pPr fontAlgn="base"/>
            <a:endParaRPr lang="en-GB" sz="2000" dirty="0"/>
          </a:p>
          <a:p>
            <a:pPr fontAlgn="base"/>
            <a:endParaRPr lang="en-GB" sz="2000" dirty="0">
              <a:ea typeface="Calibri"/>
              <a:cs typeface="Calibri"/>
            </a:endParaRPr>
          </a:p>
          <a:p>
            <a:pPr marL="0" indent="0">
              <a:buNone/>
            </a:pPr>
            <a:endParaRPr lang="en-GB" dirty="0">
              <a:ea typeface="Calibri"/>
              <a:cs typeface="Calibri"/>
            </a:endParaRPr>
          </a:p>
        </p:txBody>
      </p:sp>
      <p:sp>
        <p:nvSpPr>
          <p:cNvPr id="2" name="Title 1">
            <a:extLst>
              <a:ext uri="{FF2B5EF4-FFF2-40B4-BE49-F238E27FC236}">
                <a16:creationId xmlns:a16="http://schemas.microsoft.com/office/drawing/2014/main" id="{67023E31-C045-FDFB-749C-D624D3C4E9B6}"/>
              </a:ext>
            </a:extLst>
          </p:cNvPr>
          <p:cNvSpPr>
            <a:spLocks noGrp="1"/>
          </p:cNvSpPr>
          <p:nvPr>
            <p:ph type="title"/>
          </p:nvPr>
        </p:nvSpPr>
        <p:spPr>
          <a:xfrm>
            <a:off x="137736" y="102886"/>
            <a:ext cx="11876463" cy="1658198"/>
          </a:xfrm>
        </p:spPr>
        <p:txBody>
          <a:bodyPr/>
          <a:lstStyle/>
          <a:p>
            <a:r>
              <a:rPr lang="en-US" dirty="0">
                <a:solidFill>
                  <a:schemeClr val="bg1"/>
                </a:solidFill>
              </a:rPr>
              <a:t>Video clip 3</a:t>
            </a:r>
            <a:endParaRPr lang="en-GB" dirty="0">
              <a:solidFill>
                <a:schemeClr val="bg1"/>
              </a:solidFill>
            </a:endParaRPr>
          </a:p>
        </p:txBody>
      </p:sp>
      <p:sp>
        <p:nvSpPr>
          <p:cNvPr id="11" name="Oval 10">
            <a:extLst>
              <a:ext uri="{FF2B5EF4-FFF2-40B4-BE49-F238E27FC236}">
                <a16:creationId xmlns:a16="http://schemas.microsoft.com/office/drawing/2014/main" id="{5F5CEE21-AEAE-834E-B2D6-AA48199B03B5}"/>
              </a:ext>
            </a:extLst>
          </p:cNvPr>
          <p:cNvSpPr/>
          <p:nvPr/>
        </p:nvSpPr>
        <p:spPr>
          <a:xfrm>
            <a:off x="379751" y="5857387"/>
            <a:ext cx="734479" cy="751669"/>
          </a:xfrm>
          <a:prstGeom prst="ellipse">
            <a:avLst/>
          </a:prstGeom>
          <a:solidFill>
            <a:srgbClr val="00C2CB">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descr="Group brainstorm with solid fill">
            <a:extLst>
              <a:ext uri="{FF2B5EF4-FFF2-40B4-BE49-F238E27FC236}">
                <a16:creationId xmlns:a16="http://schemas.microsoft.com/office/drawing/2014/main" id="{76E84C11-0DAB-1348-B38B-BCBF5F1A80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0425" y="5857387"/>
            <a:ext cx="613130" cy="632984"/>
          </a:xfrm>
          <a:prstGeom prst="rect">
            <a:avLst/>
          </a:prstGeom>
        </p:spPr>
      </p:pic>
      <p:grpSp>
        <p:nvGrpSpPr>
          <p:cNvPr id="7" name="Group 6">
            <a:extLst>
              <a:ext uri="{FF2B5EF4-FFF2-40B4-BE49-F238E27FC236}">
                <a16:creationId xmlns:a16="http://schemas.microsoft.com/office/drawing/2014/main" id="{CDF5C7EB-70B9-F34D-9D56-063C5BF2DFC9}"/>
              </a:ext>
            </a:extLst>
          </p:cNvPr>
          <p:cNvGrpSpPr/>
          <p:nvPr/>
        </p:nvGrpSpPr>
        <p:grpSpPr>
          <a:xfrm>
            <a:off x="8969453" y="6140233"/>
            <a:ext cx="3046841" cy="641296"/>
            <a:chOff x="8969453" y="6140233"/>
            <a:chExt cx="3046841" cy="641296"/>
          </a:xfrm>
        </p:grpSpPr>
        <p:pic>
          <p:nvPicPr>
            <p:cNvPr id="9" name="Picture 8" descr="A close-up of a logo&#10;&#10;Description automatically generated">
              <a:extLst>
                <a:ext uri="{FF2B5EF4-FFF2-40B4-BE49-F238E27FC236}">
                  <a16:creationId xmlns:a16="http://schemas.microsoft.com/office/drawing/2014/main" id="{3BE60334-63A2-1D4F-A37E-6FD55B853894}"/>
                </a:ext>
              </a:extLst>
            </p:cNvPr>
            <p:cNvPicPr>
              <a:picLocks noChangeAspect="1"/>
            </p:cNvPicPr>
            <p:nvPr/>
          </p:nvPicPr>
          <p:blipFill>
            <a:blip r:embed="rId5"/>
            <a:stretch>
              <a:fillRect/>
            </a:stretch>
          </p:blipFill>
          <p:spPr>
            <a:xfrm>
              <a:off x="8969453" y="6151311"/>
              <a:ext cx="1887733" cy="585197"/>
            </a:xfrm>
            <a:prstGeom prst="rect">
              <a:avLst/>
            </a:prstGeom>
          </p:spPr>
        </p:pic>
        <p:pic>
          <p:nvPicPr>
            <p:cNvPr id="12" name="Picture 11">
              <a:extLst>
                <a:ext uri="{FF2B5EF4-FFF2-40B4-BE49-F238E27FC236}">
                  <a16:creationId xmlns:a16="http://schemas.microsoft.com/office/drawing/2014/main" id="{4F4E7AE0-7CBF-7A42-817A-F18D7C4FC909}"/>
                </a:ext>
              </a:extLst>
            </p:cNvPr>
            <p:cNvPicPr>
              <a:picLocks noChangeAspect="1"/>
            </p:cNvPicPr>
            <p:nvPr/>
          </p:nvPicPr>
          <p:blipFill rotWithShape="1">
            <a:blip r:embed="rId6"/>
            <a:srcRect l="7159"/>
            <a:stretch/>
          </p:blipFill>
          <p:spPr>
            <a:xfrm>
              <a:off x="11035453" y="6140233"/>
              <a:ext cx="980841" cy="641296"/>
            </a:xfrm>
            <a:prstGeom prst="rect">
              <a:avLst/>
            </a:prstGeom>
          </p:spPr>
        </p:pic>
      </p:grpSp>
      <p:sp>
        <p:nvSpPr>
          <p:cNvPr id="13" name="TextBox 12">
            <a:extLst>
              <a:ext uri="{FF2B5EF4-FFF2-40B4-BE49-F238E27FC236}">
                <a16:creationId xmlns:a16="http://schemas.microsoft.com/office/drawing/2014/main" id="{9D421879-B666-D54B-AFD0-DA39AE017911}"/>
              </a:ext>
            </a:extLst>
          </p:cNvPr>
          <p:cNvSpPr txBox="1"/>
          <p:nvPr/>
        </p:nvSpPr>
        <p:spPr>
          <a:xfrm>
            <a:off x="1111881" y="6065250"/>
            <a:ext cx="1209988" cy="338554"/>
          </a:xfrm>
          <a:prstGeom prst="rect">
            <a:avLst/>
          </a:prstGeom>
          <a:noFill/>
        </p:spPr>
        <p:txBody>
          <a:bodyPr wrap="square" lIns="91440" tIns="45720" rIns="91440" bIns="45720" rtlCol="0" anchor="t">
            <a:spAutoFit/>
          </a:bodyPr>
          <a:lstStyle/>
          <a:p>
            <a:pPr algn="ctr"/>
            <a:r>
              <a:rPr lang="en-GB" sz="1600" dirty="0">
                <a:solidFill>
                  <a:srgbClr val="566276"/>
                </a:solidFill>
                <a:cs typeface="Arial" panose="020B0604020202020204" pitchFamily="34" charset="0"/>
              </a:rPr>
              <a:t>14 minutes </a:t>
            </a:r>
          </a:p>
        </p:txBody>
      </p:sp>
    </p:spTree>
    <p:extLst>
      <p:ext uri="{BB962C8B-B14F-4D97-AF65-F5344CB8AC3E}">
        <p14:creationId xmlns:p14="http://schemas.microsoft.com/office/powerpoint/2010/main" val="2712374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9C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127B9-F9CB-2848-9441-D498947AF0E0}"/>
              </a:ext>
            </a:extLst>
          </p:cNvPr>
          <p:cNvSpPr>
            <a:spLocks noGrp="1"/>
          </p:cNvSpPr>
          <p:nvPr>
            <p:ph type="title"/>
          </p:nvPr>
        </p:nvSpPr>
        <p:spPr>
          <a:xfrm>
            <a:off x="1286503" y="1285196"/>
            <a:ext cx="9607160" cy="2779429"/>
          </a:xfrm>
        </p:spPr>
        <p:txBody>
          <a:bodyPr vert="horz" lIns="91440" tIns="45720" rIns="91440" bIns="45720" rtlCol="0" anchor="b">
            <a:normAutofit/>
          </a:bodyPr>
          <a:lstStyle/>
          <a:p>
            <a:pPr>
              <a:lnSpc>
                <a:spcPct val="80000"/>
              </a:lnSpc>
            </a:pPr>
            <a:r>
              <a:rPr lang="en-US" sz="6800" dirty="0">
                <a:solidFill>
                  <a:srgbClr val="FFFFFF"/>
                </a:solidFill>
              </a:rPr>
              <a:t>Close</a:t>
            </a:r>
          </a:p>
        </p:txBody>
      </p:sp>
    </p:spTree>
    <p:extLst>
      <p:ext uri="{BB962C8B-B14F-4D97-AF65-F5344CB8AC3E}">
        <p14:creationId xmlns:p14="http://schemas.microsoft.com/office/powerpoint/2010/main" val="948211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BD96F2-6F48-9A45-A8DA-A735A5C75463}"/>
              </a:ext>
            </a:extLst>
          </p:cNvPr>
          <p:cNvSpPr/>
          <p:nvPr/>
        </p:nvSpPr>
        <p:spPr>
          <a:xfrm>
            <a:off x="0" y="-134276"/>
            <a:ext cx="12192000" cy="1512158"/>
          </a:xfrm>
          <a:prstGeom prst="rect">
            <a:avLst/>
          </a:prstGeom>
          <a:solidFill>
            <a:srgbClr val="FE9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01E9F4-BB0D-43E1-88DF-38D38DA445BF}"/>
              </a:ext>
            </a:extLst>
          </p:cNvPr>
          <p:cNvSpPr>
            <a:spLocks noGrp="1"/>
          </p:cNvSpPr>
          <p:nvPr>
            <p:ph type="title"/>
          </p:nvPr>
        </p:nvSpPr>
        <p:spPr>
          <a:xfrm>
            <a:off x="105084" y="471555"/>
            <a:ext cx="10081904" cy="906326"/>
          </a:xfrm>
        </p:spPr>
        <p:txBody>
          <a:bodyPr>
            <a:noAutofit/>
          </a:bodyPr>
          <a:lstStyle/>
          <a:p>
            <a:r>
              <a:rPr lang="en-US" dirty="0">
                <a:solidFill>
                  <a:schemeClr val="bg1"/>
                </a:solidFill>
              </a:rPr>
              <a:t>Close</a:t>
            </a:r>
            <a:endParaRPr lang="en-GB"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11F1DF5-CF91-4673-8574-AF92506B9F04}"/>
              </a:ext>
            </a:extLst>
          </p:cNvPr>
          <p:cNvSpPr>
            <a:spLocks noGrp="1"/>
          </p:cNvSpPr>
          <p:nvPr>
            <p:ph idx="1"/>
          </p:nvPr>
        </p:nvSpPr>
        <p:spPr>
          <a:xfrm>
            <a:off x="225907" y="1878585"/>
            <a:ext cx="11790387" cy="4106251"/>
          </a:xfrm>
        </p:spPr>
        <p:txBody>
          <a:bodyPr vert="horz" lIns="91440" tIns="45720" rIns="91440" bIns="45720" rtlCol="0" anchor="t">
            <a:noAutofit/>
          </a:bodyPr>
          <a:lstStyle/>
          <a:p>
            <a:pPr>
              <a:buFont typeface="Arial" panose="020B0604020202020204" pitchFamily="34" charset="0"/>
              <a:buChar char="•"/>
            </a:pPr>
            <a:r>
              <a:rPr lang="en-GB" dirty="0">
                <a:ea typeface="Verdana"/>
                <a:cs typeface="Calibri"/>
              </a:rPr>
              <a:t> Thank participants for their contribution and give them compensation for their time</a:t>
            </a:r>
            <a:br>
              <a:rPr lang="en-GB" dirty="0">
                <a:ea typeface="Verdana"/>
                <a:cs typeface="Calibri"/>
              </a:rPr>
            </a:br>
            <a:endParaRPr lang="en-GB" dirty="0">
              <a:ea typeface="Verdana"/>
              <a:cs typeface="Calibri"/>
            </a:endParaRPr>
          </a:p>
          <a:p>
            <a:pPr>
              <a:buFont typeface="Arial" panose="020B0604020202020204" pitchFamily="34" charset="0"/>
              <a:buChar char="•"/>
            </a:pPr>
            <a:r>
              <a:rPr lang="en-GB" dirty="0">
                <a:ea typeface="Verdana"/>
                <a:cs typeface="Calibri"/>
              </a:rPr>
              <a:t> Tell them what next steps are and how the information will be used</a:t>
            </a:r>
            <a:br>
              <a:rPr lang="en-GB" dirty="0">
                <a:ea typeface="Verdana"/>
                <a:cs typeface="Calibri"/>
              </a:rPr>
            </a:br>
            <a:endParaRPr lang="en-GB" dirty="0">
              <a:ea typeface="Verdana"/>
              <a:cs typeface="Calibri"/>
            </a:endParaRPr>
          </a:p>
          <a:p>
            <a:pPr>
              <a:buFont typeface="Arial" panose="020B0604020202020204" pitchFamily="34" charset="0"/>
              <a:buChar char="•"/>
            </a:pPr>
            <a:r>
              <a:rPr lang="en-GB" dirty="0">
                <a:ea typeface="Verdana"/>
                <a:cs typeface="Calibri"/>
              </a:rPr>
              <a:t> Remind them they can withdraw if they want to</a:t>
            </a:r>
            <a:br>
              <a:rPr lang="en-GB" dirty="0">
                <a:ea typeface="Verdana"/>
                <a:cs typeface="Calibri"/>
              </a:rPr>
            </a:br>
            <a:endParaRPr lang="en-GB" dirty="0">
              <a:ea typeface="Verdana"/>
              <a:cs typeface="Calibri"/>
            </a:endParaRPr>
          </a:p>
          <a:p>
            <a:pPr>
              <a:buFont typeface="Arial" panose="020B0604020202020204" pitchFamily="34" charset="0"/>
              <a:buChar char="•"/>
            </a:pPr>
            <a:r>
              <a:rPr lang="en-GB" dirty="0">
                <a:ea typeface="Verdana"/>
                <a:cs typeface="Calibri"/>
              </a:rPr>
              <a:t> Optional closing activity </a:t>
            </a:r>
            <a:br>
              <a:rPr lang="en-GB" sz="2000" dirty="0">
                <a:ea typeface="Verdana"/>
                <a:cs typeface="Calibri"/>
              </a:rPr>
            </a:br>
            <a:endParaRPr lang="en-GB" sz="2000" dirty="0">
              <a:ea typeface="Verdana"/>
              <a:cs typeface="Calibri"/>
            </a:endParaRPr>
          </a:p>
          <a:p>
            <a:pPr marL="0" indent="0">
              <a:buNone/>
            </a:pPr>
            <a:endParaRPr lang="en-US" sz="2000" dirty="0">
              <a:latin typeface="Calibri"/>
              <a:ea typeface="Verdana"/>
              <a:cs typeface="Calibri"/>
            </a:endParaRPr>
          </a:p>
        </p:txBody>
      </p:sp>
      <p:sp>
        <p:nvSpPr>
          <p:cNvPr id="64" name="Oval 63">
            <a:extLst>
              <a:ext uri="{FF2B5EF4-FFF2-40B4-BE49-F238E27FC236}">
                <a16:creationId xmlns:a16="http://schemas.microsoft.com/office/drawing/2014/main" id="{B6593AB7-B5E6-3F4A-AFD7-149512095B71}"/>
              </a:ext>
            </a:extLst>
          </p:cNvPr>
          <p:cNvSpPr/>
          <p:nvPr/>
        </p:nvSpPr>
        <p:spPr>
          <a:xfrm>
            <a:off x="368514" y="5925495"/>
            <a:ext cx="734479" cy="751669"/>
          </a:xfrm>
          <a:prstGeom prst="ellipse">
            <a:avLst/>
          </a:prstGeom>
          <a:solidFill>
            <a:srgbClr val="00C2CB">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5" name="Graphic 64" descr="Teacher outline">
            <a:extLst>
              <a:ext uri="{FF2B5EF4-FFF2-40B4-BE49-F238E27FC236}">
                <a16:creationId xmlns:a16="http://schemas.microsoft.com/office/drawing/2014/main" id="{7228E060-FB2F-4441-B323-4AC3ECB70B6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9189" y="5984838"/>
            <a:ext cx="613130" cy="632984"/>
          </a:xfrm>
          <a:prstGeom prst="rect">
            <a:avLst/>
          </a:prstGeom>
        </p:spPr>
      </p:pic>
      <p:grpSp>
        <p:nvGrpSpPr>
          <p:cNvPr id="4" name="Group 3">
            <a:extLst>
              <a:ext uri="{FF2B5EF4-FFF2-40B4-BE49-F238E27FC236}">
                <a16:creationId xmlns:a16="http://schemas.microsoft.com/office/drawing/2014/main" id="{40D2DEEF-92F2-FA44-9635-893B2022FFFD}"/>
              </a:ext>
            </a:extLst>
          </p:cNvPr>
          <p:cNvGrpSpPr/>
          <p:nvPr/>
        </p:nvGrpSpPr>
        <p:grpSpPr>
          <a:xfrm>
            <a:off x="8969453" y="6140233"/>
            <a:ext cx="3046841" cy="641296"/>
            <a:chOff x="8969453" y="6140233"/>
            <a:chExt cx="3046841" cy="641296"/>
          </a:xfrm>
        </p:grpSpPr>
        <p:pic>
          <p:nvPicPr>
            <p:cNvPr id="23" name="Picture 22" descr="A close-up of a logo&#10;&#10;Description automatically generated">
              <a:extLst>
                <a:ext uri="{FF2B5EF4-FFF2-40B4-BE49-F238E27FC236}">
                  <a16:creationId xmlns:a16="http://schemas.microsoft.com/office/drawing/2014/main" id="{8D31D0A7-17BD-A240-BADA-91050CCAB406}"/>
                </a:ext>
              </a:extLst>
            </p:cNvPr>
            <p:cNvPicPr>
              <a:picLocks noChangeAspect="1"/>
            </p:cNvPicPr>
            <p:nvPr/>
          </p:nvPicPr>
          <p:blipFill>
            <a:blip r:embed="rId4"/>
            <a:stretch>
              <a:fillRect/>
            </a:stretch>
          </p:blipFill>
          <p:spPr>
            <a:xfrm>
              <a:off x="8969453" y="6151311"/>
              <a:ext cx="1887733" cy="585197"/>
            </a:xfrm>
            <a:prstGeom prst="rect">
              <a:avLst/>
            </a:prstGeom>
          </p:spPr>
        </p:pic>
        <p:pic>
          <p:nvPicPr>
            <p:cNvPr id="24" name="Picture 23">
              <a:extLst>
                <a:ext uri="{FF2B5EF4-FFF2-40B4-BE49-F238E27FC236}">
                  <a16:creationId xmlns:a16="http://schemas.microsoft.com/office/drawing/2014/main" id="{31052494-D8AF-E84E-958A-D7CC1F4B30B3}"/>
                </a:ext>
              </a:extLst>
            </p:cNvPr>
            <p:cNvPicPr>
              <a:picLocks noChangeAspect="1"/>
            </p:cNvPicPr>
            <p:nvPr/>
          </p:nvPicPr>
          <p:blipFill rotWithShape="1">
            <a:blip r:embed="rId5"/>
            <a:srcRect l="7159"/>
            <a:stretch/>
          </p:blipFill>
          <p:spPr>
            <a:xfrm>
              <a:off x="11035453" y="6140233"/>
              <a:ext cx="980841" cy="641296"/>
            </a:xfrm>
            <a:prstGeom prst="rect">
              <a:avLst/>
            </a:prstGeom>
          </p:spPr>
        </p:pic>
      </p:grpSp>
      <p:sp>
        <p:nvSpPr>
          <p:cNvPr id="26" name="TextBox 25">
            <a:extLst>
              <a:ext uri="{FF2B5EF4-FFF2-40B4-BE49-F238E27FC236}">
                <a16:creationId xmlns:a16="http://schemas.microsoft.com/office/drawing/2014/main" id="{FDDD9FF0-B561-E44A-8B25-422527573708}"/>
              </a:ext>
            </a:extLst>
          </p:cNvPr>
          <p:cNvSpPr txBox="1"/>
          <p:nvPr/>
        </p:nvSpPr>
        <p:spPr>
          <a:xfrm>
            <a:off x="1042319" y="6132052"/>
            <a:ext cx="1106861" cy="338554"/>
          </a:xfrm>
          <a:prstGeom prst="rect">
            <a:avLst/>
          </a:prstGeom>
          <a:noFill/>
        </p:spPr>
        <p:txBody>
          <a:bodyPr wrap="square" lIns="91440" tIns="45720" rIns="91440" bIns="45720" rtlCol="0" anchor="t">
            <a:spAutoFit/>
          </a:bodyPr>
          <a:lstStyle/>
          <a:p>
            <a:pPr algn="ctr"/>
            <a:r>
              <a:rPr lang="en-GB" sz="1600" dirty="0">
                <a:solidFill>
                  <a:srgbClr val="566276"/>
                </a:solidFill>
                <a:cs typeface="Arial" panose="020B0604020202020204" pitchFamily="34" charset="0"/>
              </a:rPr>
              <a:t>5 minutes</a:t>
            </a:r>
          </a:p>
        </p:txBody>
      </p:sp>
    </p:spTree>
    <p:extLst>
      <p:ext uri="{BB962C8B-B14F-4D97-AF65-F5344CB8AC3E}">
        <p14:creationId xmlns:p14="http://schemas.microsoft.com/office/powerpoint/2010/main" val="226413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9C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127B9-F9CB-2848-9441-D498947AF0E0}"/>
              </a:ext>
            </a:extLst>
          </p:cNvPr>
          <p:cNvSpPr>
            <a:spLocks noGrp="1"/>
          </p:cNvSpPr>
          <p:nvPr>
            <p:ph type="title"/>
          </p:nvPr>
        </p:nvSpPr>
        <p:spPr>
          <a:xfrm>
            <a:off x="1229353" y="2842533"/>
            <a:ext cx="9607160" cy="2779429"/>
          </a:xfrm>
        </p:spPr>
        <p:txBody>
          <a:bodyPr vert="horz" lIns="91440" tIns="45720" rIns="91440" bIns="45720" rtlCol="0" anchor="b">
            <a:noAutofit/>
          </a:bodyPr>
          <a:lstStyle/>
          <a:p>
            <a:pPr algn="ctr">
              <a:lnSpc>
                <a:spcPct val="80000"/>
              </a:lnSpc>
            </a:pPr>
            <a:r>
              <a:rPr lang="en-US" sz="4800" dirty="0">
                <a:solidFill>
                  <a:srgbClr val="FFFFFF"/>
                </a:solidFill>
              </a:rPr>
              <a:t>We hope this workshop was useful</a:t>
            </a:r>
            <a:r>
              <a:rPr lang="en-US" sz="4800">
                <a:solidFill>
                  <a:srgbClr val="FFFFFF"/>
                </a:solidFill>
              </a:rPr>
              <a:t>. </a:t>
            </a:r>
            <a:br>
              <a:rPr lang="en-US" sz="4800">
                <a:solidFill>
                  <a:srgbClr val="FFFFFF"/>
                </a:solidFill>
              </a:rPr>
            </a:br>
            <a:r>
              <a:rPr lang="en-US" sz="4800">
                <a:solidFill>
                  <a:srgbClr val="FFFFFF"/>
                </a:solidFill>
              </a:rPr>
              <a:t>For </a:t>
            </a:r>
            <a:r>
              <a:rPr lang="en-US" sz="4800" dirty="0">
                <a:solidFill>
                  <a:srgbClr val="FFFFFF"/>
                </a:solidFill>
              </a:rPr>
              <a:t>feedback please contact </a:t>
            </a:r>
            <a:r>
              <a:rPr lang="en-US" sz="4800" dirty="0">
                <a:solidFill>
                  <a:srgbClr val="FFFFFF"/>
                </a:solidFill>
                <a:hlinkClick r:id="rId2"/>
              </a:rPr>
              <a:t>m.lefevre@sussex.ac.uk</a:t>
            </a:r>
            <a:r>
              <a:rPr lang="en-US" sz="4800" dirty="0">
                <a:solidFill>
                  <a:srgbClr val="FFFFFF"/>
                </a:solidFill>
              </a:rPr>
              <a:t> </a:t>
            </a:r>
            <a:br>
              <a:rPr lang="en-US" sz="4800" dirty="0">
                <a:solidFill>
                  <a:srgbClr val="FFFFFF"/>
                </a:solidFill>
              </a:rPr>
            </a:br>
            <a:br>
              <a:rPr lang="en-US" sz="4800" dirty="0">
                <a:solidFill>
                  <a:srgbClr val="FFFFFF"/>
                </a:solidFill>
              </a:rPr>
            </a:br>
            <a:r>
              <a:rPr lang="en-US" sz="4800" dirty="0">
                <a:solidFill>
                  <a:srgbClr val="FFFFFF"/>
                </a:solidFill>
              </a:rPr>
              <a:t>For more resources please visit the Innovate Project website: </a:t>
            </a:r>
            <a:r>
              <a:rPr lang="en-US" sz="4800" dirty="0">
                <a:solidFill>
                  <a:srgbClr val="FFFFFF"/>
                </a:solidFill>
                <a:hlinkClick r:id="rId3"/>
              </a:rPr>
              <a:t>https://theinnovateproject.co.uk/</a:t>
            </a:r>
            <a:r>
              <a:rPr lang="en-US" sz="4800" dirty="0">
                <a:solidFill>
                  <a:srgbClr val="FFFFFF"/>
                </a:solidFill>
              </a:rPr>
              <a:t> </a:t>
            </a:r>
          </a:p>
        </p:txBody>
      </p:sp>
    </p:spTree>
    <p:extLst>
      <p:ext uri="{BB962C8B-B14F-4D97-AF65-F5344CB8AC3E}">
        <p14:creationId xmlns:p14="http://schemas.microsoft.com/office/powerpoint/2010/main" val="1295076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9C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127B9-F9CB-2848-9441-D498947AF0E0}"/>
              </a:ext>
            </a:extLst>
          </p:cNvPr>
          <p:cNvSpPr>
            <a:spLocks noGrp="1"/>
          </p:cNvSpPr>
          <p:nvPr>
            <p:ph type="title"/>
          </p:nvPr>
        </p:nvSpPr>
        <p:spPr>
          <a:xfrm>
            <a:off x="1286503" y="1285196"/>
            <a:ext cx="9607160" cy="2779429"/>
          </a:xfrm>
        </p:spPr>
        <p:txBody>
          <a:bodyPr vert="horz" lIns="91440" tIns="45720" rIns="91440" bIns="45720" rtlCol="0" anchor="b">
            <a:normAutofit/>
          </a:bodyPr>
          <a:lstStyle/>
          <a:p>
            <a:pPr>
              <a:lnSpc>
                <a:spcPct val="80000"/>
              </a:lnSpc>
            </a:pPr>
            <a:r>
              <a:rPr lang="en-US" sz="6800" dirty="0">
                <a:solidFill>
                  <a:srgbClr val="FFFFFF"/>
                </a:solidFill>
              </a:rPr>
              <a:t>Some notes for the facilitator before you begin</a:t>
            </a:r>
          </a:p>
        </p:txBody>
      </p:sp>
    </p:spTree>
    <p:extLst>
      <p:ext uri="{BB962C8B-B14F-4D97-AF65-F5344CB8AC3E}">
        <p14:creationId xmlns:p14="http://schemas.microsoft.com/office/powerpoint/2010/main" val="43683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BD96F2-6F48-9A45-A8DA-A735A5C75463}"/>
              </a:ext>
            </a:extLst>
          </p:cNvPr>
          <p:cNvSpPr/>
          <p:nvPr/>
        </p:nvSpPr>
        <p:spPr>
          <a:xfrm>
            <a:off x="0" y="-134276"/>
            <a:ext cx="12192000" cy="1512158"/>
          </a:xfrm>
          <a:prstGeom prst="rect">
            <a:avLst/>
          </a:prstGeom>
          <a:solidFill>
            <a:srgbClr val="FE9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01E9F4-BB0D-43E1-88DF-38D38DA445BF}"/>
              </a:ext>
            </a:extLst>
          </p:cNvPr>
          <p:cNvSpPr>
            <a:spLocks noGrp="1"/>
          </p:cNvSpPr>
          <p:nvPr>
            <p:ph type="title"/>
          </p:nvPr>
        </p:nvSpPr>
        <p:spPr>
          <a:xfrm>
            <a:off x="105085" y="471555"/>
            <a:ext cx="6727078" cy="906326"/>
          </a:xfrm>
        </p:spPr>
        <p:txBody>
          <a:bodyPr>
            <a:noAutofit/>
          </a:bodyPr>
          <a:lstStyle/>
          <a:p>
            <a:r>
              <a:rPr lang="en-US" dirty="0">
                <a:solidFill>
                  <a:schemeClr val="bg1"/>
                </a:solidFill>
              </a:rPr>
              <a:t>Instructions</a:t>
            </a:r>
            <a:endParaRPr lang="en-GB"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11F1DF5-CF91-4673-8574-AF92506B9F04}"/>
              </a:ext>
            </a:extLst>
          </p:cNvPr>
          <p:cNvSpPr>
            <a:spLocks noGrp="1"/>
          </p:cNvSpPr>
          <p:nvPr>
            <p:ph idx="1"/>
          </p:nvPr>
        </p:nvSpPr>
        <p:spPr>
          <a:xfrm>
            <a:off x="225907" y="1919973"/>
            <a:ext cx="8586000" cy="4689083"/>
          </a:xfrm>
        </p:spPr>
        <p:txBody>
          <a:bodyPr vert="horz" lIns="91440" tIns="45720" rIns="91440" bIns="45720" rtlCol="0" anchor="t">
            <a:noAutofit/>
          </a:bodyPr>
          <a:lstStyle/>
          <a:p>
            <a:pPr>
              <a:buFont typeface="Arial" panose="020B0604020202020204" pitchFamily="34" charset="0"/>
              <a:buChar char="•"/>
            </a:pPr>
            <a:r>
              <a:rPr lang="en-GB" sz="2000" dirty="0"/>
              <a:t> This workshop is to consult with young people about what they think of safeguarding panels for extra-familial risks and harm.</a:t>
            </a:r>
            <a:endParaRPr lang="en-GB" sz="2000" dirty="0">
              <a:cs typeface="Calibri" panose="020F0502020204030204"/>
            </a:endParaRPr>
          </a:p>
          <a:p>
            <a:pPr>
              <a:buFont typeface="Arial" panose="020B0604020202020204" pitchFamily="34" charset="0"/>
              <a:buChar char="•"/>
            </a:pPr>
            <a:r>
              <a:rPr lang="en-GB" sz="2000" dirty="0"/>
              <a:t> It is designed to be a group workshop.</a:t>
            </a:r>
            <a:endParaRPr lang="en-GB" sz="2000" dirty="0">
              <a:cs typeface="Calibri"/>
            </a:endParaRPr>
          </a:p>
          <a:p>
            <a:pPr>
              <a:buFont typeface="Arial" panose="020B0604020202020204" pitchFamily="34" charset="0"/>
              <a:buChar char="•"/>
            </a:pPr>
            <a:r>
              <a:rPr lang="en-GB" sz="2000" dirty="0"/>
              <a:t> It should last about 60 minutes.</a:t>
            </a:r>
            <a:endParaRPr lang="en-GB" sz="2000" dirty="0">
              <a:cs typeface="Calibri"/>
            </a:endParaRPr>
          </a:p>
          <a:p>
            <a:pPr>
              <a:buFont typeface="Arial" panose="020B0604020202020204" pitchFamily="34" charset="0"/>
              <a:buChar char="•"/>
            </a:pPr>
            <a:r>
              <a:rPr lang="en-GB" sz="2000" dirty="0"/>
              <a:t> Before starting to plan the workshop, the facilitator should read the accompanying facilitator guide.</a:t>
            </a:r>
          </a:p>
          <a:p>
            <a:pPr>
              <a:buFont typeface="Arial" panose="020B0604020202020204" pitchFamily="34" charset="0"/>
              <a:buChar char="•"/>
            </a:pPr>
            <a:r>
              <a:rPr lang="en-GB" sz="2000" dirty="0"/>
              <a:t> This set of slides guides the facilitator through the workshop.</a:t>
            </a:r>
            <a:endParaRPr lang="en-GB" sz="2000" dirty="0">
              <a:cs typeface="Calibri"/>
            </a:endParaRPr>
          </a:p>
          <a:p>
            <a:pPr>
              <a:buFont typeface="Arial" panose="020B0604020202020204" pitchFamily="34" charset="0"/>
              <a:buChar char="•"/>
            </a:pPr>
            <a:r>
              <a:rPr lang="en-GB" sz="2000" dirty="0"/>
              <a:t> Each slide has a logo at the bottom left corner that explains to the facilitator what to do with estimated timings. </a:t>
            </a:r>
          </a:p>
          <a:p>
            <a:pPr marL="0" indent="0">
              <a:buNone/>
            </a:pPr>
            <a:br>
              <a:rPr lang="en-GB" sz="1800" dirty="0">
                <a:cs typeface="Arial" panose="020B0604020202020204" pitchFamily="34" charset="0"/>
              </a:rPr>
            </a:br>
            <a:endParaRPr lang="en-GB" sz="1800" dirty="0">
              <a:cs typeface="Arial" panose="020B0604020202020204" pitchFamily="34" charset="0"/>
            </a:endParaRPr>
          </a:p>
        </p:txBody>
      </p:sp>
      <p:grpSp>
        <p:nvGrpSpPr>
          <p:cNvPr id="48" name="Group 47">
            <a:extLst>
              <a:ext uri="{FF2B5EF4-FFF2-40B4-BE49-F238E27FC236}">
                <a16:creationId xmlns:a16="http://schemas.microsoft.com/office/drawing/2014/main" id="{51273C09-B853-4849-8E6A-36A131643B86}"/>
              </a:ext>
            </a:extLst>
          </p:cNvPr>
          <p:cNvGrpSpPr/>
          <p:nvPr/>
        </p:nvGrpSpPr>
        <p:grpSpPr>
          <a:xfrm>
            <a:off x="8969453" y="2160862"/>
            <a:ext cx="3354750" cy="3185314"/>
            <a:chOff x="6932801" y="607726"/>
            <a:chExt cx="5003153" cy="4601456"/>
          </a:xfrm>
        </p:grpSpPr>
        <p:grpSp>
          <p:nvGrpSpPr>
            <p:cNvPr id="49" name="Group 48">
              <a:extLst>
                <a:ext uri="{FF2B5EF4-FFF2-40B4-BE49-F238E27FC236}">
                  <a16:creationId xmlns:a16="http://schemas.microsoft.com/office/drawing/2014/main" id="{60409807-E402-9C43-8604-8C0EB57BDD60}"/>
                </a:ext>
              </a:extLst>
            </p:cNvPr>
            <p:cNvGrpSpPr/>
            <p:nvPr/>
          </p:nvGrpSpPr>
          <p:grpSpPr>
            <a:xfrm>
              <a:off x="6932801" y="1504036"/>
              <a:ext cx="3855672" cy="3705146"/>
              <a:chOff x="6932801" y="1504036"/>
              <a:chExt cx="3855672" cy="3705146"/>
            </a:xfrm>
          </p:grpSpPr>
          <p:grpSp>
            <p:nvGrpSpPr>
              <p:cNvPr id="51" name="Group 50">
                <a:extLst>
                  <a:ext uri="{FF2B5EF4-FFF2-40B4-BE49-F238E27FC236}">
                    <a16:creationId xmlns:a16="http://schemas.microsoft.com/office/drawing/2014/main" id="{2231AA8E-8A70-CF45-9F0F-DDBACD6E4889}"/>
                  </a:ext>
                </a:extLst>
              </p:cNvPr>
              <p:cNvGrpSpPr/>
              <p:nvPr/>
            </p:nvGrpSpPr>
            <p:grpSpPr>
              <a:xfrm>
                <a:off x="6932801" y="1504036"/>
                <a:ext cx="1095375" cy="1085850"/>
                <a:chOff x="8837678" y="305064"/>
                <a:chExt cx="1095375" cy="1085850"/>
              </a:xfrm>
            </p:grpSpPr>
            <p:sp>
              <p:nvSpPr>
                <p:cNvPr id="61" name="Oval 60">
                  <a:extLst>
                    <a:ext uri="{FF2B5EF4-FFF2-40B4-BE49-F238E27FC236}">
                      <a16:creationId xmlns:a16="http://schemas.microsoft.com/office/drawing/2014/main" id="{68A2FB19-0003-624C-ADCB-788AA4934347}"/>
                    </a:ext>
                  </a:extLst>
                </p:cNvPr>
                <p:cNvSpPr/>
                <p:nvPr/>
              </p:nvSpPr>
              <p:spPr>
                <a:xfrm>
                  <a:off x="8837678" y="305064"/>
                  <a:ext cx="1095375" cy="1085850"/>
                </a:xfrm>
                <a:prstGeom prst="ellipse">
                  <a:avLst/>
                </a:prstGeom>
                <a:solidFill>
                  <a:srgbClr val="00C2CB">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2" name="Graphic 61" descr="Teacher outline">
                  <a:extLst>
                    <a:ext uri="{FF2B5EF4-FFF2-40B4-BE49-F238E27FC236}">
                      <a16:creationId xmlns:a16="http://schemas.microsoft.com/office/drawing/2014/main" id="{73C4CB9E-7D8B-E247-A45B-5DFE4D27D24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28165" y="370628"/>
                  <a:ext cx="914400" cy="914400"/>
                </a:xfrm>
                <a:prstGeom prst="rect">
                  <a:avLst/>
                </a:prstGeom>
              </p:spPr>
            </p:pic>
          </p:grpSp>
          <p:sp>
            <p:nvSpPr>
              <p:cNvPr id="52" name="TextBox 51">
                <a:extLst>
                  <a:ext uri="{FF2B5EF4-FFF2-40B4-BE49-F238E27FC236}">
                    <a16:creationId xmlns:a16="http://schemas.microsoft.com/office/drawing/2014/main" id="{02E881AC-798D-1A43-977A-19F422485388}"/>
                  </a:ext>
                </a:extLst>
              </p:cNvPr>
              <p:cNvSpPr txBox="1"/>
              <p:nvPr/>
            </p:nvSpPr>
            <p:spPr>
              <a:xfrm>
                <a:off x="8251114" y="1698169"/>
                <a:ext cx="2537359" cy="933680"/>
              </a:xfrm>
              <a:prstGeom prst="rect">
                <a:avLst/>
              </a:prstGeom>
              <a:noFill/>
            </p:spPr>
            <p:txBody>
              <a:bodyPr wrap="square" rtlCol="0">
                <a:spAutoFit/>
              </a:bodyPr>
              <a:lstStyle/>
              <a:p>
                <a:r>
                  <a:rPr lang="en-GB" dirty="0">
                    <a:cs typeface="Arial" panose="020B0604020202020204" pitchFamily="34" charset="0"/>
                  </a:rPr>
                  <a:t>Read this slide out to the group</a:t>
                </a:r>
              </a:p>
            </p:txBody>
          </p:sp>
          <p:grpSp>
            <p:nvGrpSpPr>
              <p:cNvPr id="53" name="Group 52">
                <a:extLst>
                  <a:ext uri="{FF2B5EF4-FFF2-40B4-BE49-F238E27FC236}">
                    <a16:creationId xmlns:a16="http://schemas.microsoft.com/office/drawing/2014/main" id="{1D3A60FB-C854-C544-B757-DD091127F864}"/>
                  </a:ext>
                </a:extLst>
              </p:cNvPr>
              <p:cNvGrpSpPr/>
              <p:nvPr/>
            </p:nvGrpSpPr>
            <p:grpSpPr>
              <a:xfrm>
                <a:off x="6932801" y="2813684"/>
                <a:ext cx="1095375" cy="1085850"/>
                <a:chOff x="6913947" y="2237264"/>
                <a:chExt cx="1095375" cy="1085850"/>
              </a:xfrm>
            </p:grpSpPr>
            <p:sp>
              <p:nvSpPr>
                <p:cNvPr id="59" name="Oval 58">
                  <a:extLst>
                    <a:ext uri="{FF2B5EF4-FFF2-40B4-BE49-F238E27FC236}">
                      <a16:creationId xmlns:a16="http://schemas.microsoft.com/office/drawing/2014/main" id="{1147FFBC-F748-E645-9F2C-962AF6820ABB}"/>
                    </a:ext>
                  </a:extLst>
                </p:cNvPr>
                <p:cNvSpPr/>
                <p:nvPr/>
              </p:nvSpPr>
              <p:spPr>
                <a:xfrm>
                  <a:off x="6913947" y="2237264"/>
                  <a:ext cx="1095375" cy="1085850"/>
                </a:xfrm>
                <a:prstGeom prst="ellipse">
                  <a:avLst/>
                </a:prstGeom>
                <a:solidFill>
                  <a:srgbClr val="00C2CB">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0" name="Graphic 59" descr="Group brainstorm with solid fill">
                  <a:extLst>
                    <a:ext uri="{FF2B5EF4-FFF2-40B4-BE49-F238E27FC236}">
                      <a16:creationId xmlns:a16="http://schemas.microsoft.com/office/drawing/2014/main" id="{EF561CC4-C0A5-A741-94B7-85512700D19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04434" y="2281712"/>
                  <a:ext cx="914400" cy="914399"/>
                </a:xfrm>
                <a:prstGeom prst="rect">
                  <a:avLst/>
                </a:prstGeom>
              </p:spPr>
            </p:pic>
          </p:grpSp>
          <p:sp>
            <p:nvSpPr>
              <p:cNvPr id="54" name="TextBox 53">
                <a:extLst>
                  <a:ext uri="{FF2B5EF4-FFF2-40B4-BE49-F238E27FC236}">
                    <a16:creationId xmlns:a16="http://schemas.microsoft.com/office/drawing/2014/main" id="{93EEFFF2-AA1A-674F-8088-38718E4225D4}"/>
                  </a:ext>
                </a:extLst>
              </p:cNvPr>
              <p:cNvSpPr txBox="1"/>
              <p:nvPr/>
            </p:nvSpPr>
            <p:spPr>
              <a:xfrm>
                <a:off x="8251114" y="3094836"/>
                <a:ext cx="2537359" cy="933680"/>
              </a:xfrm>
              <a:prstGeom prst="rect">
                <a:avLst/>
              </a:prstGeom>
              <a:noFill/>
            </p:spPr>
            <p:txBody>
              <a:bodyPr wrap="square" rtlCol="0">
                <a:spAutoFit/>
              </a:bodyPr>
              <a:lstStyle/>
              <a:p>
                <a:r>
                  <a:rPr lang="en-GB" dirty="0">
                    <a:cs typeface="Arial" panose="020B0604020202020204" pitchFamily="34" charset="0"/>
                  </a:rPr>
                  <a:t>This is an activity</a:t>
                </a:r>
              </a:p>
            </p:txBody>
          </p:sp>
          <p:grpSp>
            <p:nvGrpSpPr>
              <p:cNvPr id="55" name="Group 54">
                <a:extLst>
                  <a:ext uri="{FF2B5EF4-FFF2-40B4-BE49-F238E27FC236}">
                    <a16:creationId xmlns:a16="http://schemas.microsoft.com/office/drawing/2014/main" id="{01F2DA9C-DF79-5D4D-B354-842AF32B4835}"/>
                  </a:ext>
                </a:extLst>
              </p:cNvPr>
              <p:cNvGrpSpPr/>
              <p:nvPr/>
            </p:nvGrpSpPr>
            <p:grpSpPr>
              <a:xfrm>
                <a:off x="6932801" y="4123332"/>
                <a:ext cx="1095375" cy="1085850"/>
                <a:chOff x="6913947" y="3546912"/>
                <a:chExt cx="1095375" cy="1085850"/>
              </a:xfrm>
            </p:grpSpPr>
            <p:sp>
              <p:nvSpPr>
                <p:cNvPr id="57" name="Oval 56">
                  <a:extLst>
                    <a:ext uri="{FF2B5EF4-FFF2-40B4-BE49-F238E27FC236}">
                      <a16:creationId xmlns:a16="http://schemas.microsoft.com/office/drawing/2014/main" id="{A7694937-F4A0-2D4B-88B1-F0A1080BB28A}"/>
                    </a:ext>
                  </a:extLst>
                </p:cNvPr>
                <p:cNvSpPr/>
                <p:nvPr/>
              </p:nvSpPr>
              <p:spPr>
                <a:xfrm>
                  <a:off x="6913947" y="3546912"/>
                  <a:ext cx="1095375" cy="1085850"/>
                </a:xfrm>
                <a:prstGeom prst="ellipse">
                  <a:avLst/>
                </a:prstGeom>
                <a:solidFill>
                  <a:srgbClr val="00C2CB">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Graphic 57" descr="Chat with solid fill">
                  <a:extLst>
                    <a:ext uri="{FF2B5EF4-FFF2-40B4-BE49-F238E27FC236}">
                      <a16:creationId xmlns:a16="http://schemas.microsoft.com/office/drawing/2014/main" id="{87C046EA-27E1-2D43-812C-F094E899934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004434" y="3683088"/>
                  <a:ext cx="914400" cy="914400"/>
                </a:xfrm>
                <a:prstGeom prst="rect">
                  <a:avLst/>
                </a:prstGeom>
              </p:spPr>
            </p:pic>
          </p:grpSp>
          <p:sp>
            <p:nvSpPr>
              <p:cNvPr id="56" name="TextBox 55">
                <a:extLst>
                  <a:ext uri="{FF2B5EF4-FFF2-40B4-BE49-F238E27FC236}">
                    <a16:creationId xmlns:a16="http://schemas.microsoft.com/office/drawing/2014/main" id="{FCF61066-55BF-C749-83C7-FDCAC9A4F2CF}"/>
                  </a:ext>
                </a:extLst>
              </p:cNvPr>
              <p:cNvSpPr txBox="1"/>
              <p:nvPr/>
            </p:nvSpPr>
            <p:spPr>
              <a:xfrm>
                <a:off x="8251114" y="4481591"/>
                <a:ext cx="2537359" cy="533531"/>
              </a:xfrm>
              <a:prstGeom prst="rect">
                <a:avLst/>
              </a:prstGeom>
              <a:noFill/>
            </p:spPr>
            <p:txBody>
              <a:bodyPr wrap="square" rtlCol="0">
                <a:spAutoFit/>
              </a:bodyPr>
              <a:lstStyle/>
              <a:p>
                <a:r>
                  <a:rPr lang="en-GB" dirty="0">
                    <a:cs typeface="Arial" panose="020B0604020202020204" pitchFamily="34" charset="0"/>
                  </a:rPr>
                  <a:t>Discussion</a:t>
                </a:r>
              </a:p>
            </p:txBody>
          </p:sp>
        </p:grpSp>
        <p:sp>
          <p:nvSpPr>
            <p:cNvPr id="50" name="Title 1">
              <a:extLst>
                <a:ext uri="{FF2B5EF4-FFF2-40B4-BE49-F238E27FC236}">
                  <a16:creationId xmlns:a16="http://schemas.microsoft.com/office/drawing/2014/main" id="{D54CD3BE-1BE9-074E-8A98-6A794F1338A3}"/>
                </a:ext>
              </a:extLst>
            </p:cNvPr>
            <p:cNvSpPr txBox="1">
              <a:spLocks/>
            </p:cNvSpPr>
            <p:nvPr/>
          </p:nvSpPr>
          <p:spPr>
            <a:xfrm>
              <a:off x="6932802" y="607726"/>
              <a:ext cx="5003152" cy="9063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GB" sz="2800" u="sng" dirty="0">
                  <a:solidFill>
                    <a:srgbClr val="566276"/>
                  </a:solidFill>
                </a:rPr>
                <a:t>Key to logos</a:t>
              </a:r>
            </a:p>
          </p:txBody>
        </p:sp>
      </p:grpSp>
      <p:sp>
        <p:nvSpPr>
          <p:cNvPr id="64" name="Oval 63">
            <a:extLst>
              <a:ext uri="{FF2B5EF4-FFF2-40B4-BE49-F238E27FC236}">
                <a16:creationId xmlns:a16="http://schemas.microsoft.com/office/drawing/2014/main" id="{B6593AB7-B5E6-3F4A-AFD7-149512095B71}"/>
              </a:ext>
            </a:extLst>
          </p:cNvPr>
          <p:cNvSpPr/>
          <p:nvPr/>
        </p:nvSpPr>
        <p:spPr>
          <a:xfrm>
            <a:off x="379751" y="5857387"/>
            <a:ext cx="734479" cy="751669"/>
          </a:xfrm>
          <a:prstGeom prst="ellipse">
            <a:avLst/>
          </a:prstGeom>
          <a:solidFill>
            <a:srgbClr val="00C2CB">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5" name="Graphic 64" descr="Teacher outline">
            <a:extLst>
              <a:ext uri="{FF2B5EF4-FFF2-40B4-BE49-F238E27FC236}">
                <a16:creationId xmlns:a16="http://schemas.microsoft.com/office/drawing/2014/main" id="{7228E060-FB2F-4441-B323-4AC3ECB70B6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425" y="5902773"/>
            <a:ext cx="613130" cy="632984"/>
          </a:xfrm>
          <a:prstGeom prst="rect">
            <a:avLst/>
          </a:prstGeom>
        </p:spPr>
      </p:pic>
      <p:cxnSp>
        <p:nvCxnSpPr>
          <p:cNvPr id="66" name="Curved Connector 65">
            <a:extLst>
              <a:ext uri="{FF2B5EF4-FFF2-40B4-BE49-F238E27FC236}">
                <a16:creationId xmlns:a16="http://schemas.microsoft.com/office/drawing/2014/main" id="{DA357F2D-A6F5-D04A-A8C2-1409F9E033F9}"/>
              </a:ext>
            </a:extLst>
          </p:cNvPr>
          <p:cNvCxnSpPr>
            <a:cxnSpLocks/>
          </p:cNvCxnSpPr>
          <p:nvPr/>
        </p:nvCxnSpPr>
        <p:spPr>
          <a:xfrm rot="5400000">
            <a:off x="1284164" y="5423710"/>
            <a:ext cx="676437" cy="472531"/>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40D2DEEF-92F2-FA44-9635-893B2022FFFD}"/>
              </a:ext>
            </a:extLst>
          </p:cNvPr>
          <p:cNvGrpSpPr/>
          <p:nvPr/>
        </p:nvGrpSpPr>
        <p:grpSpPr>
          <a:xfrm>
            <a:off x="8969453" y="6140233"/>
            <a:ext cx="3046841" cy="641296"/>
            <a:chOff x="8969453" y="6140233"/>
            <a:chExt cx="3046841" cy="641296"/>
          </a:xfrm>
        </p:grpSpPr>
        <p:pic>
          <p:nvPicPr>
            <p:cNvPr id="23" name="Picture 22" descr="A close-up of a logo&#10;&#10;Description automatically generated">
              <a:extLst>
                <a:ext uri="{FF2B5EF4-FFF2-40B4-BE49-F238E27FC236}">
                  <a16:creationId xmlns:a16="http://schemas.microsoft.com/office/drawing/2014/main" id="{8D31D0A7-17BD-A240-BADA-91050CCAB406}"/>
                </a:ext>
              </a:extLst>
            </p:cNvPr>
            <p:cNvPicPr>
              <a:picLocks noChangeAspect="1"/>
            </p:cNvPicPr>
            <p:nvPr/>
          </p:nvPicPr>
          <p:blipFill>
            <a:blip r:embed="rId8"/>
            <a:stretch>
              <a:fillRect/>
            </a:stretch>
          </p:blipFill>
          <p:spPr>
            <a:xfrm>
              <a:off x="8969453" y="6151311"/>
              <a:ext cx="1887733" cy="585197"/>
            </a:xfrm>
            <a:prstGeom prst="rect">
              <a:avLst/>
            </a:prstGeom>
          </p:spPr>
        </p:pic>
        <p:pic>
          <p:nvPicPr>
            <p:cNvPr id="24" name="Picture 23">
              <a:extLst>
                <a:ext uri="{FF2B5EF4-FFF2-40B4-BE49-F238E27FC236}">
                  <a16:creationId xmlns:a16="http://schemas.microsoft.com/office/drawing/2014/main" id="{31052494-D8AF-E84E-958A-D7CC1F4B30B3}"/>
                </a:ext>
              </a:extLst>
            </p:cNvPr>
            <p:cNvPicPr>
              <a:picLocks noChangeAspect="1"/>
            </p:cNvPicPr>
            <p:nvPr/>
          </p:nvPicPr>
          <p:blipFill rotWithShape="1">
            <a:blip r:embed="rId9"/>
            <a:srcRect l="7159"/>
            <a:stretch/>
          </p:blipFill>
          <p:spPr>
            <a:xfrm>
              <a:off x="11035453" y="6140233"/>
              <a:ext cx="980841" cy="641296"/>
            </a:xfrm>
            <a:prstGeom prst="rect">
              <a:avLst/>
            </a:prstGeom>
          </p:spPr>
        </p:pic>
      </p:grpSp>
      <p:sp>
        <p:nvSpPr>
          <p:cNvPr id="26" name="TextBox 25">
            <a:extLst>
              <a:ext uri="{FF2B5EF4-FFF2-40B4-BE49-F238E27FC236}">
                <a16:creationId xmlns:a16="http://schemas.microsoft.com/office/drawing/2014/main" id="{FDDD9FF0-B561-E44A-8B25-422527573708}"/>
              </a:ext>
            </a:extLst>
          </p:cNvPr>
          <p:cNvSpPr txBox="1"/>
          <p:nvPr/>
        </p:nvSpPr>
        <p:spPr>
          <a:xfrm>
            <a:off x="1043936" y="6140233"/>
            <a:ext cx="1106861" cy="338554"/>
          </a:xfrm>
          <a:prstGeom prst="rect">
            <a:avLst/>
          </a:prstGeom>
          <a:noFill/>
        </p:spPr>
        <p:txBody>
          <a:bodyPr wrap="square" lIns="91440" tIns="45720" rIns="91440" bIns="45720" rtlCol="0" anchor="t">
            <a:spAutoFit/>
          </a:bodyPr>
          <a:lstStyle/>
          <a:p>
            <a:pPr algn="ctr"/>
            <a:r>
              <a:rPr lang="en-GB" sz="1600" dirty="0">
                <a:solidFill>
                  <a:srgbClr val="566276"/>
                </a:solidFill>
                <a:cs typeface="Arial" panose="020B0604020202020204" pitchFamily="34" charset="0"/>
              </a:rPr>
              <a:t>1 minute</a:t>
            </a:r>
          </a:p>
        </p:txBody>
      </p:sp>
      <p:cxnSp>
        <p:nvCxnSpPr>
          <p:cNvPr id="27" name="Curved Connector 26">
            <a:extLst>
              <a:ext uri="{FF2B5EF4-FFF2-40B4-BE49-F238E27FC236}">
                <a16:creationId xmlns:a16="http://schemas.microsoft.com/office/drawing/2014/main" id="{8F00AF67-3503-7742-84B0-FDA52D5C7AAB}"/>
              </a:ext>
            </a:extLst>
          </p:cNvPr>
          <p:cNvCxnSpPr>
            <a:cxnSpLocks/>
          </p:cNvCxnSpPr>
          <p:nvPr/>
        </p:nvCxnSpPr>
        <p:spPr>
          <a:xfrm flipV="1">
            <a:off x="8260241" y="4063749"/>
            <a:ext cx="559728" cy="465123"/>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351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545F1308-2B8F-A84F-9DE8-14086D7BA064}"/>
              </a:ext>
            </a:extLst>
          </p:cNvPr>
          <p:cNvGraphicFramePr>
            <a:graphicFrameLocks noGrp="1"/>
          </p:cNvGraphicFramePr>
          <p:nvPr>
            <p:ph idx="1"/>
            <p:extLst>
              <p:ext uri="{D42A27DB-BD31-4B8C-83A1-F6EECF244321}">
                <p14:modId xmlns:p14="http://schemas.microsoft.com/office/powerpoint/2010/main" val="276420543"/>
              </p:ext>
            </p:extLst>
          </p:nvPr>
        </p:nvGraphicFramePr>
        <p:xfrm>
          <a:off x="329853" y="2225349"/>
          <a:ext cx="11130509" cy="37661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4E5CFFC3-2FDF-D042-8E5D-BEB6C0F533A0}"/>
              </a:ext>
            </a:extLst>
          </p:cNvPr>
          <p:cNvSpPr/>
          <p:nvPr/>
        </p:nvSpPr>
        <p:spPr>
          <a:xfrm>
            <a:off x="0" y="-114300"/>
            <a:ext cx="12192000" cy="1492181"/>
          </a:xfrm>
          <a:prstGeom prst="rect">
            <a:avLst/>
          </a:prstGeom>
          <a:solidFill>
            <a:srgbClr val="FE9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FCF651-3808-FF41-8638-F233A72BAD6D}"/>
              </a:ext>
            </a:extLst>
          </p:cNvPr>
          <p:cNvSpPr>
            <a:spLocks noGrp="1"/>
          </p:cNvSpPr>
          <p:nvPr>
            <p:ph type="title"/>
          </p:nvPr>
        </p:nvSpPr>
        <p:spPr>
          <a:xfrm>
            <a:off x="179882" y="163107"/>
            <a:ext cx="10772775" cy="1658198"/>
          </a:xfrm>
        </p:spPr>
        <p:txBody>
          <a:bodyPr/>
          <a:lstStyle/>
          <a:p>
            <a:r>
              <a:rPr lang="en-US" dirty="0">
                <a:solidFill>
                  <a:schemeClr val="bg1"/>
                </a:solidFill>
              </a:rPr>
              <a:t>Overview</a:t>
            </a:r>
          </a:p>
        </p:txBody>
      </p:sp>
      <p:grpSp>
        <p:nvGrpSpPr>
          <p:cNvPr id="6" name="Group 5">
            <a:extLst>
              <a:ext uri="{FF2B5EF4-FFF2-40B4-BE49-F238E27FC236}">
                <a16:creationId xmlns:a16="http://schemas.microsoft.com/office/drawing/2014/main" id="{6D0B7793-4AF4-0548-A844-31A1AC526C73}"/>
              </a:ext>
            </a:extLst>
          </p:cNvPr>
          <p:cNvGrpSpPr/>
          <p:nvPr/>
        </p:nvGrpSpPr>
        <p:grpSpPr>
          <a:xfrm>
            <a:off x="8969453" y="6140233"/>
            <a:ext cx="3046841" cy="641296"/>
            <a:chOff x="8969453" y="6140233"/>
            <a:chExt cx="3046841" cy="641296"/>
          </a:xfrm>
        </p:grpSpPr>
        <p:pic>
          <p:nvPicPr>
            <p:cNvPr id="7" name="Picture 6" descr="A close-up of a logo&#10;&#10;Description automatically generated">
              <a:extLst>
                <a:ext uri="{FF2B5EF4-FFF2-40B4-BE49-F238E27FC236}">
                  <a16:creationId xmlns:a16="http://schemas.microsoft.com/office/drawing/2014/main" id="{5319A502-6556-EA4D-B8EA-1F89AA15F7B5}"/>
                </a:ext>
              </a:extLst>
            </p:cNvPr>
            <p:cNvPicPr>
              <a:picLocks noChangeAspect="1"/>
            </p:cNvPicPr>
            <p:nvPr/>
          </p:nvPicPr>
          <p:blipFill>
            <a:blip r:embed="rId7"/>
            <a:stretch>
              <a:fillRect/>
            </a:stretch>
          </p:blipFill>
          <p:spPr>
            <a:xfrm>
              <a:off x="8969453" y="6151311"/>
              <a:ext cx="1887733" cy="585197"/>
            </a:xfrm>
            <a:prstGeom prst="rect">
              <a:avLst/>
            </a:prstGeom>
          </p:spPr>
        </p:pic>
        <p:pic>
          <p:nvPicPr>
            <p:cNvPr id="8" name="Picture 7">
              <a:extLst>
                <a:ext uri="{FF2B5EF4-FFF2-40B4-BE49-F238E27FC236}">
                  <a16:creationId xmlns:a16="http://schemas.microsoft.com/office/drawing/2014/main" id="{C45E6BF4-9F71-4649-ADEA-4F1E2635E9B8}"/>
                </a:ext>
              </a:extLst>
            </p:cNvPr>
            <p:cNvPicPr>
              <a:picLocks noChangeAspect="1"/>
            </p:cNvPicPr>
            <p:nvPr/>
          </p:nvPicPr>
          <p:blipFill rotWithShape="1">
            <a:blip r:embed="rId8"/>
            <a:srcRect l="7159"/>
            <a:stretch/>
          </p:blipFill>
          <p:spPr>
            <a:xfrm>
              <a:off x="11035453" y="6140233"/>
              <a:ext cx="980841" cy="641296"/>
            </a:xfrm>
            <a:prstGeom prst="rect">
              <a:avLst/>
            </a:prstGeom>
          </p:spPr>
        </p:pic>
      </p:grpSp>
    </p:spTree>
    <p:extLst>
      <p:ext uri="{BB962C8B-B14F-4D97-AF65-F5344CB8AC3E}">
        <p14:creationId xmlns:p14="http://schemas.microsoft.com/office/powerpoint/2010/main" val="1343809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9C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127B9-F9CB-2848-9441-D498947AF0E0}"/>
              </a:ext>
            </a:extLst>
          </p:cNvPr>
          <p:cNvSpPr>
            <a:spLocks noGrp="1"/>
          </p:cNvSpPr>
          <p:nvPr>
            <p:ph type="title"/>
          </p:nvPr>
        </p:nvSpPr>
        <p:spPr>
          <a:xfrm>
            <a:off x="1286503" y="1285196"/>
            <a:ext cx="9607160" cy="2779429"/>
          </a:xfrm>
        </p:spPr>
        <p:txBody>
          <a:bodyPr vert="horz" lIns="91440" tIns="45720" rIns="91440" bIns="45720" rtlCol="0" anchor="b">
            <a:normAutofit/>
          </a:bodyPr>
          <a:lstStyle/>
          <a:p>
            <a:pPr>
              <a:lnSpc>
                <a:spcPct val="80000"/>
              </a:lnSpc>
            </a:pPr>
            <a:r>
              <a:rPr lang="en-US" sz="6800" dirty="0">
                <a:solidFill>
                  <a:srgbClr val="FFFFFF"/>
                </a:solidFill>
              </a:rPr>
              <a:t>Introduction</a:t>
            </a:r>
          </a:p>
        </p:txBody>
      </p:sp>
    </p:spTree>
    <p:extLst>
      <p:ext uri="{BB962C8B-B14F-4D97-AF65-F5344CB8AC3E}">
        <p14:creationId xmlns:p14="http://schemas.microsoft.com/office/powerpoint/2010/main" val="584171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B208B4-6F71-144D-9C6A-F0B1D7BBA6D2}"/>
              </a:ext>
            </a:extLst>
          </p:cNvPr>
          <p:cNvSpPr>
            <a:spLocks noGrp="1"/>
          </p:cNvSpPr>
          <p:nvPr>
            <p:ph idx="1"/>
          </p:nvPr>
        </p:nvSpPr>
        <p:spPr>
          <a:xfrm>
            <a:off x="304453" y="2073312"/>
            <a:ext cx="11130509" cy="3766185"/>
          </a:xfrm>
        </p:spPr>
        <p:txBody>
          <a:bodyPr vert="horz" lIns="91440" tIns="45720" rIns="91440" bIns="45720" rtlCol="0" anchor="t">
            <a:normAutofit/>
          </a:bodyPr>
          <a:lstStyle/>
          <a:p>
            <a:pPr marL="457200" indent="-457200">
              <a:buFont typeface="+mj-lt"/>
              <a:buAutoNum type="arabicPeriod"/>
            </a:pPr>
            <a:r>
              <a:rPr lang="en-US" dirty="0"/>
              <a:t>Introduce yourself and let others in the group introduce themselves (if you do not already know each other)</a:t>
            </a:r>
          </a:p>
          <a:p>
            <a:pPr marL="457200" indent="-457200">
              <a:buFont typeface="+mj-lt"/>
              <a:buAutoNum type="arabicPeriod"/>
            </a:pPr>
            <a:r>
              <a:rPr lang="en-US" dirty="0"/>
              <a:t>Optional warm up activity </a:t>
            </a:r>
          </a:p>
          <a:p>
            <a:pPr marL="0" indent="0" fontAlgn="base">
              <a:buNone/>
            </a:pPr>
            <a:endParaRPr lang="en-GB" dirty="0"/>
          </a:p>
          <a:p>
            <a:pPr marL="0" indent="0">
              <a:buNone/>
            </a:pPr>
            <a:endParaRPr lang="en-US" dirty="0"/>
          </a:p>
        </p:txBody>
      </p:sp>
      <p:sp>
        <p:nvSpPr>
          <p:cNvPr id="4" name="Rectangle 3">
            <a:extLst>
              <a:ext uri="{FF2B5EF4-FFF2-40B4-BE49-F238E27FC236}">
                <a16:creationId xmlns:a16="http://schemas.microsoft.com/office/drawing/2014/main" id="{4E5CFFC3-2FDF-D042-8E5D-BEB6C0F533A0}"/>
              </a:ext>
            </a:extLst>
          </p:cNvPr>
          <p:cNvSpPr/>
          <p:nvPr/>
        </p:nvSpPr>
        <p:spPr>
          <a:xfrm>
            <a:off x="0" y="-88900"/>
            <a:ext cx="12192000" cy="1466781"/>
          </a:xfrm>
          <a:prstGeom prst="rect">
            <a:avLst/>
          </a:prstGeom>
          <a:solidFill>
            <a:srgbClr val="FE9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FCF651-3808-FF41-8638-F233A72BAD6D}"/>
              </a:ext>
            </a:extLst>
          </p:cNvPr>
          <p:cNvSpPr>
            <a:spLocks noGrp="1"/>
          </p:cNvSpPr>
          <p:nvPr>
            <p:ph type="title"/>
          </p:nvPr>
        </p:nvSpPr>
        <p:spPr>
          <a:xfrm>
            <a:off x="179882" y="163107"/>
            <a:ext cx="10772775" cy="1658198"/>
          </a:xfrm>
        </p:spPr>
        <p:txBody>
          <a:bodyPr/>
          <a:lstStyle/>
          <a:p>
            <a:r>
              <a:rPr lang="en-US" dirty="0">
                <a:solidFill>
                  <a:schemeClr val="bg1"/>
                </a:solidFill>
              </a:rPr>
              <a:t>Welcome &amp; Introductions</a:t>
            </a:r>
          </a:p>
        </p:txBody>
      </p:sp>
      <p:grpSp>
        <p:nvGrpSpPr>
          <p:cNvPr id="5" name="Group 4">
            <a:extLst>
              <a:ext uri="{FF2B5EF4-FFF2-40B4-BE49-F238E27FC236}">
                <a16:creationId xmlns:a16="http://schemas.microsoft.com/office/drawing/2014/main" id="{96C86CB9-1CD8-2343-8EE2-3D0B2B04A851}"/>
              </a:ext>
            </a:extLst>
          </p:cNvPr>
          <p:cNvGrpSpPr/>
          <p:nvPr/>
        </p:nvGrpSpPr>
        <p:grpSpPr>
          <a:xfrm>
            <a:off x="8969453" y="6140233"/>
            <a:ext cx="3046841" cy="641296"/>
            <a:chOff x="8969453" y="6140233"/>
            <a:chExt cx="3046841" cy="641296"/>
          </a:xfrm>
        </p:grpSpPr>
        <p:pic>
          <p:nvPicPr>
            <p:cNvPr id="6" name="Picture 5" descr="A close-up of a logo&#10;&#10;Description automatically generated">
              <a:extLst>
                <a:ext uri="{FF2B5EF4-FFF2-40B4-BE49-F238E27FC236}">
                  <a16:creationId xmlns:a16="http://schemas.microsoft.com/office/drawing/2014/main" id="{B5055E29-F313-E547-A80B-3CA649B2D34E}"/>
                </a:ext>
              </a:extLst>
            </p:cNvPr>
            <p:cNvPicPr>
              <a:picLocks noChangeAspect="1"/>
            </p:cNvPicPr>
            <p:nvPr/>
          </p:nvPicPr>
          <p:blipFill>
            <a:blip r:embed="rId2"/>
            <a:stretch>
              <a:fillRect/>
            </a:stretch>
          </p:blipFill>
          <p:spPr>
            <a:xfrm>
              <a:off x="8969453" y="6151311"/>
              <a:ext cx="1887733" cy="585197"/>
            </a:xfrm>
            <a:prstGeom prst="rect">
              <a:avLst/>
            </a:prstGeom>
          </p:spPr>
        </p:pic>
        <p:pic>
          <p:nvPicPr>
            <p:cNvPr id="7" name="Picture 6">
              <a:extLst>
                <a:ext uri="{FF2B5EF4-FFF2-40B4-BE49-F238E27FC236}">
                  <a16:creationId xmlns:a16="http://schemas.microsoft.com/office/drawing/2014/main" id="{5AFBC3CA-3C1D-834A-8350-2917E66C26BA}"/>
                </a:ext>
              </a:extLst>
            </p:cNvPr>
            <p:cNvPicPr>
              <a:picLocks noChangeAspect="1"/>
            </p:cNvPicPr>
            <p:nvPr/>
          </p:nvPicPr>
          <p:blipFill rotWithShape="1">
            <a:blip r:embed="rId3"/>
            <a:srcRect l="7159"/>
            <a:stretch/>
          </p:blipFill>
          <p:spPr>
            <a:xfrm>
              <a:off x="11035453" y="6140233"/>
              <a:ext cx="980841" cy="641296"/>
            </a:xfrm>
            <a:prstGeom prst="rect">
              <a:avLst/>
            </a:prstGeom>
          </p:spPr>
        </p:pic>
      </p:grpSp>
      <p:sp>
        <p:nvSpPr>
          <p:cNvPr id="8" name="Oval 7">
            <a:extLst>
              <a:ext uri="{FF2B5EF4-FFF2-40B4-BE49-F238E27FC236}">
                <a16:creationId xmlns:a16="http://schemas.microsoft.com/office/drawing/2014/main" id="{E1A41C44-E60C-B747-BA9F-802EB7D436BA}"/>
              </a:ext>
            </a:extLst>
          </p:cNvPr>
          <p:cNvSpPr/>
          <p:nvPr/>
        </p:nvSpPr>
        <p:spPr>
          <a:xfrm>
            <a:off x="379751" y="5857387"/>
            <a:ext cx="734479" cy="751669"/>
          </a:xfrm>
          <a:prstGeom prst="ellipse">
            <a:avLst/>
          </a:prstGeom>
          <a:solidFill>
            <a:srgbClr val="00C2CB">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Group brainstorm with solid fill">
            <a:extLst>
              <a:ext uri="{FF2B5EF4-FFF2-40B4-BE49-F238E27FC236}">
                <a16:creationId xmlns:a16="http://schemas.microsoft.com/office/drawing/2014/main" id="{C315875D-C853-B749-97CD-909E98B9C20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0425" y="5857387"/>
            <a:ext cx="613130" cy="632984"/>
          </a:xfrm>
          <a:prstGeom prst="rect">
            <a:avLst/>
          </a:prstGeom>
        </p:spPr>
      </p:pic>
      <p:sp>
        <p:nvSpPr>
          <p:cNvPr id="10" name="TextBox 9">
            <a:extLst>
              <a:ext uri="{FF2B5EF4-FFF2-40B4-BE49-F238E27FC236}">
                <a16:creationId xmlns:a16="http://schemas.microsoft.com/office/drawing/2014/main" id="{C69A9ABE-53B3-2B45-9E66-154AFB6828AA}"/>
              </a:ext>
            </a:extLst>
          </p:cNvPr>
          <p:cNvSpPr txBox="1"/>
          <p:nvPr/>
        </p:nvSpPr>
        <p:spPr>
          <a:xfrm>
            <a:off x="1056652" y="6149712"/>
            <a:ext cx="1106861" cy="338554"/>
          </a:xfrm>
          <a:prstGeom prst="rect">
            <a:avLst/>
          </a:prstGeom>
          <a:noFill/>
        </p:spPr>
        <p:txBody>
          <a:bodyPr wrap="square" lIns="91440" tIns="45720" rIns="91440" bIns="45720" rtlCol="0" anchor="t">
            <a:spAutoFit/>
          </a:bodyPr>
          <a:lstStyle/>
          <a:p>
            <a:pPr algn="ctr"/>
            <a:r>
              <a:rPr lang="en-GB" sz="1600" dirty="0">
                <a:solidFill>
                  <a:srgbClr val="566276"/>
                </a:solidFill>
                <a:cs typeface="Arial" panose="020B0604020202020204" pitchFamily="34" charset="0"/>
              </a:rPr>
              <a:t>5 minutes</a:t>
            </a:r>
          </a:p>
        </p:txBody>
      </p:sp>
    </p:spTree>
    <p:extLst>
      <p:ext uri="{BB962C8B-B14F-4D97-AF65-F5344CB8AC3E}">
        <p14:creationId xmlns:p14="http://schemas.microsoft.com/office/powerpoint/2010/main" val="2159393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BD96F2-6F48-9A45-A8DA-A735A5C75463}"/>
              </a:ext>
            </a:extLst>
          </p:cNvPr>
          <p:cNvSpPr/>
          <p:nvPr/>
        </p:nvSpPr>
        <p:spPr>
          <a:xfrm>
            <a:off x="0" y="-134276"/>
            <a:ext cx="12192000" cy="1512158"/>
          </a:xfrm>
          <a:prstGeom prst="rect">
            <a:avLst/>
          </a:prstGeom>
          <a:solidFill>
            <a:srgbClr val="FE9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01E9F4-BB0D-43E1-88DF-38D38DA445BF}"/>
              </a:ext>
            </a:extLst>
          </p:cNvPr>
          <p:cNvSpPr>
            <a:spLocks noGrp="1"/>
          </p:cNvSpPr>
          <p:nvPr>
            <p:ph type="title"/>
          </p:nvPr>
        </p:nvSpPr>
        <p:spPr>
          <a:xfrm>
            <a:off x="105085" y="471555"/>
            <a:ext cx="8057608" cy="906326"/>
          </a:xfrm>
        </p:spPr>
        <p:txBody>
          <a:bodyPr>
            <a:noAutofit/>
          </a:bodyPr>
          <a:lstStyle/>
          <a:p>
            <a:r>
              <a:rPr lang="en-US" dirty="0">
                <a:solidFill>
                  <a:schemeClr val="bg1"/>
                </a:solidFill>
              </a:rPr>
              <a:t>What is this workshop about?</a:t>
            </a:r>
            <a:endParaRPr lang="en-GB"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11F1DF5-CF91-4673-8574-AF92506B9F04}"/>
              </a:ext>
            </a:extLst>
          </p:cNvPr>
          <p:cNvSpPr>
            <a:spLocks noGrp="1"/>
          </p:cNvSpPr>
          <p:nvPr>
            <p:ph idx="1"/>
          </p:nvPr>
        </p:nvSpPr>
        <p:spPr>
          <a:xfrm>
            <a:off x="225907" y="1672030"/>
            <a:ext cx="11790387" cy="4106251"/>
          </a:xfrm>
        </p:spPr>
        <p:txBody>
          <a:bodyPr vert="horz" lIns="91440" tIns="45720" rIns="91440" bIns="45720" rtlCol="0" anchor="t">
            <a:noAutofit/>
          </a:bodyPr>
          <a:lstStyle/>
          <a:p>
            <a:pPr>
              <a:buFont typeface="Arial" panose="020B0604020202020204" pitchFamily="34" charset="0"/>
              <a:buChar char="•"/>
            </a:pPr>
            <a:r>
              <a:rPr lang="en-US" sz="2000" dirty="0">
                <a:ea typeface="Verdana"/>
                <a:cs typeface="Calibri"/>
              </a:rPr>
              <a:t> This workshop was designed by researchers. Their work looks at how professionals respond when young people get harmed in places where they spend time outside of their home – like school, when they are with friends, online spaces or any other places in their communities.</a:t>
            </a:r>
            <a:endParaRPr lang="en-GB" sz="2000" dirty="0">
              <a:ea typeface="Verdana"/>
              <a:cs typeface="Calibri"/>
            </a:endParaRPr>
          </a:p>
          <a:p>
            <a:pPr>
              <a:buFont typeface="Arial" panose="020B0604020202020204" pitchFamily="34" charset="0"/>
              <a:buChar char="•"/>
            </a:pPr>
            <a:r>
              <a:rPr lang="en-US" sz="2000" dirty="0">
                <a:ea typeface="Verdana"/>
                <a:cs typeface="Calibri"/>
              </a:rPr>
              <a:t> As part of their work, the researchers look at how professionals are working in new ways to support young people from harm in these spaces.</a:t>
            </a:r>
            <a:endParaRPr lang="en-GB" sz="2000" dirty="0">
              <a:ea typeface="Verdana"/>
              <a:cs typeface="Calibri"/>
            </a:endParaRPr>
          </a:p>
          <a:p>
            <a:pPr>
              <a:buFont typeface="Arial" panose="020B0604020202020204" pitchFamily="34" charset="0"/>
              <a:buChar char="•"/>
            </a:pPr>
            <a:r>
              <a:rPr lang="en-US" sz="2000" dirty="0">
                <a:ea typeface="Verdana"/>
                <a:cs typeface="Calibri"/>
              </a:rPr>
              <a:t> When young people experience harm outside the home, professionals like social workers or the police hold meetings to talk about the young people they are worried about and to create plans to make young people safer. </a:t>
            </a:r>
            <a:endParaRPr lang="en-GB" sz="2000" dirty="0">
              <a:ea typeface="Verdana"/>
              <a:cs typeface="Calibri"/>
            </a:endParaRPr>
          </a:p>
          <a:p>
            <a:pPr>
              <a:buFont typeface="Arial" panose="020B0604020202020204" pitchFamily="34" charset="0"/>
              <a:buChar char="•"/>
            </a:pPr>
            <a:r>
              <a:rPr lang="en-US" sz="2000" dirty="0">
                <a:ea typeface="Verdana"/>
                <a:cs typeface="Calibri"/>
              </a:rPr>
              <a:t> The researchers have observed many of these meetings. Most of the time young people are not present at these meetings so it’s hard for them to know what is going on and what professionals are saying about them. </a:t>
            </a:r>
          </a:p>
          <a:p>
            <a:pPr>
              <a:buFont typeface="Arial" panose="020B0604020202020204" pitchFamily="34" charset="0"/>
              <a:buChar char="•"/>
            </a:pPr>
            <a:r>
              <a:rPr lang="en-US" sz="2000" dirty="0">
                <a:ea typeface="Verdana"/>
                <a:cs typeface="Calibri"/>
              </a:rPr>
              <a:t> The researchers created this workshop, with the help of young people who have experienced these types of panels, to show other young people what these panels are like and hear what they think about them. The young people who helped to create this workshop are part of </a:t>
            </a:r>
            <a:r>
              <a:rPr lang="en-GB" sz="2000" dirty="0"/>
              <a:t>the </a:t>
            </a:r>
            <a:r>
              <a:rPr lang="en-GB" sz="2000" dirty="0">
                <a:hlinkClick r:id="rId2"/>
              </a:rPr>
              <a:t>Young Researchers' Advisory Panel</a:t>
            </a:r>
            <a:r>
              <a:rPr lang="en-GB" sz="2000" dirty="0"/>
              <a:t> (YRAP) at the Safer Young Lives Research Centre, University of Bedfordshire.</a:t>
            </a:r>
            <a:endParaRPr lang="en-GB" sz="2000" dirty="0">
              <a:solidFill>
                <a:srgbClr val="FF0000"/>
              </a:solidFill>
              <a:cs typeface="Calibri"/>
            </a:endParaRPr>
          </a:p>
          <a:p>
            <a:pPr>
              <a:buFont typeface="Arial" panose="020B0604020202020204" pitchFamily="34" charset="0"/>
              <a:buChar char="•"/>
            </a:pPr>
            <a:endParaRPr lang="en-US" sz="2000" dirty="0">
              <a:latin typeface="Calibri"/>
              <a:ea typeface="Verdana"/>
              <a:cs typeface="Calibri"/>
            </a:endParaRPr>
          </a:p>
        </p:txBody>
      </p:sp>
      <p:sp>
        <p:nvSpPr>
          <p:cNvPr id="64" name="Oval 63">
            <a:extLst>
              <a:ext uri="{FF2B5EF4-FFF2-40B4-BE49-F238E27FC236}">
                <a16:creationId xmlns:a16="http://schemas.microsoft.com/office/drawing/2014/main" id="{B6593AB7-B5E6-3F4A-AFD7-149512095B71}"/>
              </a:ext>
            </a:extLst>
          </p:cNvPr>
          <p:cNvSpPr/>
          <p:nvPr/>
        </p:nvSpPr>
        <p:spPr>
          <a:xfrm>
            <a:off x="218706" y="5984839"/>
            <a:ext cx="734479" cy="751669"/>
          </a:xfrm>
          <a:prstGeom prst="ellipse">
            <a:avLst/>
          </a:prstGeom>
          <a:solidFill>
            <a:srgbClr val="00C2CB">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5" name="Graphic 64" descr="Teacher outline">
            <a:extLst>
              <a:ext uri="{FF2B5EF4-FFF2-40B4-BE49-F238E27FC236}">
                <a16:creationId xmlns:a16="http://schemas.microsoft.com/office/drawing/2014/main" id="{7228E060-FB2F-4441-B323-4AC3ECB70B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9380" y="6036542"/>
            <a:ext cx="613130" cy="632984"/>
          </a:xfrm>
          <a:prstGeom prst="rect">
            <a:avLst/>
          </a:prstGeom>
        </p:spPr>
      </p:pic>
      <p:grpSp>
        <p:nvGrpSpPr>
          <p:cNvPr id="4" name="Group 3">
            <a:extLst>
              <a:ext uri="{FF2B5EF4-FFF2-40B4-BE49-F238E27FC236}">
                <a16:creationId xmlns:a16="http://schemas.microsoft.com/office/drawing/2014/main" id="{40D2DEEF-92F2-FA44-9635-893B2022FFFD}"/>
              </a:ext>
            </a:extLst>
          </p:cNvPr>
          <p:cNvGrpSpPr/>
          <p:nvPr/>
        </p:nvGrpSpPr>
        <p:grpSpPr>
          <a:xfrm>
            <a:off x="8969453" y="6140233"/>
            <a:ext cx="3046841" cy="641296"/>
            <a:chOff x="8969453" y="6140233"/>
            <a:chExt cx="3046841" cy="641296"/>
          </a:xfrm>
        </p:grpSpPr>
        <p:pic>
          <p:nvPicPr>
            <p:cNvPr id="23" name="Picture 22" descr="A close-up of a logo&#10;&#10;Description automatically generated">
              <a:extLst>
                <a:ext uri="{FF2B5EF4-FFF2-40B4-BE49-F238E27FC236}">
                  <a16:creationId xmlns:a16="http://schemas.microsoft.com/office/drawing/2014/main" id="{8D31D0A7-17BD-A240-BADA-91050CCAB406}"/>
                </a:ext>
              </a:extLst>
            </p:cNvPr>
            <p:cNvPicPr>
              <a:picLocks noChangeAspect="1"/>
            </p:cNvPicPr>
            <p:nvPr/>
          </p:nvPicPr>
          <p:blipFill>
            <a:blip r:embed="rId5"/>
            <a:stretch>
              <a:fillRect/>
            </a:stretch>
          </p:blipFill>
          <p:spPr>
            <a:xfrm>
              <a:off x="8969453" y="6151311"/>
              <a:ext cx="1887733" cy="585197"/>
            </a:xfrm>
            <a:prstGeom prst="rect">
              <a:avLst/>
            </a:prstGeom>
          </p:spPr>
        </p:pic>
        <p:pic>
          <p:nvPicPr>
            <p:cNvPr id="24" name="Picture 23">
              <a:extLst>
                <a:ext uri="{FF2B5EF4-FFF2-40B4-BE49-F238E27FC236}">
                  <a16:creationId xmlns:a16="http://schemas.microsoft.com/office/drawing/2014/main" id="{31052494-D8AF-E84E-958A-D7CC1F4B30B3}"/>
                </a:ext>
              </a:extLst>
            </p:cNvPr>
            <p:cNvPicPr>
              <a:picLocks noChangeAspect="1"/>
            </p:cNvPicPr>
            <p:nvPr/>
          </p:nvPicPr>
          <p:blipFill rotWithShape="1">
            <a:blip r:embed="rId6"/>
            <a:srcRect l="7159"/>
            <a:stretch/>
          </p:blipFill>
          <p:spPr>
            <a:xfrm>
              <a:off x="11035453" y="6140233"/>
              <a:ext cx="980841" cy="641296"/>
            </a:xfrm>
            <a:prstGeom prst="rect">
              <a:avLst/>
            </a:prstGeom>
          </p:spPr>
        </p:pic>
      </p:grpSp>
      <p:sp>
        <p:nvSpPr>
          <p:cNvPr id="26" name="TextBox 25">
            <a:extLst>
              <a:ext uri="{FF2B5EF4-FFF2-40B4-BE49-F238E27FC236}">
                <a16:creationId xmlns:a16="http://schemas.microsoft.com/office/drawing/2014/main" id="{FDDD9FF0-B561-E44A-8B25-422527573708}"/>
              </a:ext>
            </a:extLst>
          </p:cNvPr>
          <p:cNvSpPr txBox="1"/>
          <p:nvPr/>
        </p:nvSpPr>
        <p:spPr>
          <a:xfrm>
            <a:off x="953184" y="6191396"/>
            <a:ext cx="1106861" cy="338554"/>
          </a:xfrm>
          <a:prstGeom prst="rect">
            <a:avLst/>
          </a:prstGeom>
          <a:noFill/>
        </p:spPr>
        <p:txBody>
          <a:bodyPr wrap="square" lIns="91440" tIns="45720" rIns="91440" bIns="45720" rtlCol="0" anchor="t">
            <a:spAutoFit/>
          </a:bodyPr>
          <a:lstStyle/>
          <a:p>
            <a:pPr algn="ctr"/>
            <a:r>
              <a:rPr lang="en-GB" sz="1600" dirty="0">
                <a:solidFill>
                  <a:srgbClr val="566276"/>
                </a:solidFill>
                <a:cs typeface="Arial" panose="020B0604020202020204" pitchFamily="34" charset="0"/>
              </a:rPr>
              <a:t>3 minutes</a:t>
            </a:r>
          </a:p>
        </p:txBody>
      </p:sp>
    </p:spTree>
    <p:extLst>
      <p:ext uri="{BB962C8B-B14F-4D97-AF65-F5344CB8AC3E}">
        <p14:creationId xmlns:p14="http://schemas.microsoft.com/office/powerpoint/2010/main" val="4080438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BD96F2-6F48-9A45-A8DA-A735A5C75463}"/>
              </a:ext>
            </a:extLst>
          </p:cNvPr>
          <p:cNvSpPr/>
          <p:nvPr/>
        </p:nvSpPr>
        <p:spPr>
          <a:xfrm>
            <a:off x="0" y="-134276"/>
            <a:ext cx="12192000" cy="1512158"/>
          </a:xfrm>
          <a:prstGeom prst="rect">
            <a:avLst/>
          </a:prstGeom>
          <a:solidFill>
            <a:srgbClr val="FE9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01E9F4-BB0D-43E1-88DF-38D38DA445BF}"/>
              </a:ext>
            </a:extLst>
          </p:cNvPr>
          <p:cNvSpPr>
            <a:spLocks noGrp="1"/>
          </p:cNvSpPr>
          <p:nvPr>
            <p:ph type="title"/>
          </p:nvPr>
        </p:nvSpPr>
        <p:spPr>
          <a:xfrm>
            <a:off x="105084" y="471555"/>
            <a:ext cx="10081904" cy="906326"/>
          </a:xfrm>
        </p:spPr>
        <p:txBody>
          <a:bodyPr>
            <a:noAutofit/>
          </a:bodyPr>
          <a:lstStyle/>
          <a:p>
            <a:r>
              <a:rPr lang="en-US" dirty="0">
                <a:solidFill>
                  <a:schemeClr val="bg1"/>
                </a:solidFill>
              </a:rPr>
              <a:t>Group agreement</a:t>
            </a:r>
            <a:endParaRPr lang="en-GB"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11F1DF5-CF91-4673-8574-AF92506B9F04}"/>
              </a:ext>
            </a:extLst>
          </p:cNvPr>
          <p:cNvSpPr>
            <a:spLocks noGrp="1"/>
          </p:cNvSpPr>
          <p:nvPr>
            <p:ph idx="1"/>
          </p:nvPr>
        </p:nvSpPr>
        <p:spPr>
          <a:xfrm>
            <a:off x="225907" y="1672030"/>
            <a:ext cx="11790387" cy="4106251"/>
          </a:xfrm>
        </p:spPr>
        <p:txBody>
          <a:bodyPr vert="horz" lIns="91440" tIns="45720" rIns="91440" bIns="45720" rtlCol="0" anchor="t">
            <a:noAutofit/>
          </a:bodyPr>
          <a:lstStyle/>
          <a:p>
            <a:pPr>
              <a:buFont typeface="Arial" panose="020B0604020202020204" pitchFamily="34" charset="0"/>
              <a:buChar char="•"/>
            </a:pPr>
            <a:r>
              <a:rPr lang="en-GB" sz="2000" dirty="0">
                <a:ea typeface="Verdana"/>
                <a:cs typeface="Calibri"/>
              </a:rPr>
              <a:t> Remind participants that they won’t be asked to talk about their own experiences</a:t>
            </a:r>
          </a:p>
          <a:p>
            <a:pPr>
              <a:buFont typeface="Arial" panose="020B0604020202020204" pitchFamily="34" charset="0"/>
              <a:buChar char="•"/>
            </a:pPr>
            <a:r>
              <a:rPr lang="en-GB" sz="2000" dirty="0">
                <a:ea typeface="Verdana"/>
                <a:cs typeface="Calibri"/>
              </a:rPr>
              <a:t> Explain that everything that is shared in the workshop is confidential and under what circumstances information would need to be shared</a:t>
            </a:r>
          </a:p>
          <a:p>
            <a:pPr>
              <a:buFont typeface="Arial" panose="020B0604020202020204" pitchFamily="34" charset="0"/>
              <a:buChar char="•"/>
            </a:pPr>
            <a:r>
              <a:rPr lang="en-GB" sz="2000" dirty="0">
                <a:ea typeface="Verdana"/>
                <a:cs typeface="Calibri"/>
              </a:rPr>
              <a:t> Remind participants why you are having this workshop and how you plan on using what they tell you</a:t>
            </a:r>
          </a:p>
          <a:p>
            <a:pPr>
              <a:buFont typeface="Arial" panose="020B0604020202020204" pitchFamily="34" charset="0"/>
              <a:buChar char="•"/>
            </a:pPr>
            <a:r>
              <a:rPr lang="en-GB" sz="2000" dirty="0">
                <a:ea typeface="Verdana"/>
                <a:cs typeface="Calibri"/>
              </a:rPr>
              <a:t> Remind them how they can get support if they need to</a:t>
            </a:r>
            <a:endParaRPr lang="en-GB" sz="2000" dirty="0"/>
          </a:p>
          <a:p>
            <a:pPr>
              <a:buFont typeface="Arial" panose="020B0604020202020204" pitchFamily="34" charset="0"/>
              <a:buChar char="•"/>
            </a:pPr>
            <a:r>
              <a:rPr lang="en-GB" sz="2000" dirty="0">
                <a:ea typeface="Verdana"/>
                <a:cs typeface="Calibri"/>
              </a:rPr>
              <a:t> Remind them that can can withdraw afterwards by speaking to you </a:t>
            </a:r>
          </a:p>
          <a:p>
            <a:pPr>
              <a:buFont typeface="Arial" panose="020B0604020202020204" pitchFamily="34" charset="0"/>
              <a:buChar char="•"/>
            </a:pPr>
            <a:r>
              <a:rPr lang="en-GB" sz="2000" dirty="0">
                <a:ea typeface="Verdana"/>
                <a:cs typeface="Calibri"/>
              </a:rPr>
              <a:t> You can remind them of any other relevant group agreements  </a:t>
            </a:r>
          </a:p>
          <a:p>
            <a:pPr marL="0" indent="0">
              <a:buNone/>
            </a:pPr>
            <a:endParaRPr lang="en-US" sz="2000" dirty="0">
              <a:latin typeface="Calibri"/>
              <a:ea typeface="Verdana"/>
              <a:cs typeface="Calibri"/>
            </a:endParaRPr>
          </a:p>
        </p:txBody>
      </p:sp>
      <p:sp>
        <p:nvSpPr>
          <p:cNvPr id="64" name="Oval 63">
            <a:extLst>
              <a:ext uri="{FF2B5EF4-FFF2-40B4-BE49-F238E27FC236}">
                <a16:creationId xmlns:a16="http://schemas.microsoft.com/office/drawing/2014/main" id="{B6593AB7-B5E6-3F4A-AFD7-149512095B71}"/>
              </a:ext>
            </a:extLst>
          </p:cNvPr>
          <p:cNvSpPr/>
          <p:nvPr/>
        </p:nvSpPr>
        <p:spPr>
          <a:xfrm>
            <a:off x="368514" y="5925495"/>
            <a:ext cx="734479" cy="751669"/>
          </a:xfrm>
          <a:prstGeom prst="ellipse">
            <a:avLst/>
          </a:prstGeom>
          <a:solidFill>
            <a:srgbClr val="00C2CB">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5" name="Graphic 64" descr="Teacher outline">
            <a:extLst>
              <a:ext uri="{FF2B5EF4-FFF2-40B4-BE49-F238E27FC236}">
                <a16:creationId xmlns:a16="http://schemas.microsoft.com/office/drawing/2014/main" id="{7228E060-FB2F-4441-B323-4AC3ECB70B6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9189" y="5984838"/>
            <a:ext cx="613130" cy="632984"/>
          </a:xfrm>
          <a:prstGeom prst="rect">
            <a:avLst/>
          </a:prstGeom>
        </p:spPr>
      </p:pic>
      <p:grpSp>
        <p:nvGrpSpPr>
          <p:cNvPr id="4" name="Group 3">
            <a:extLst>
              <a:ext uri="{FF2B5EF4-FFF2-40B4-BE49-F238E27FC236}">
                <a16:creationId xmlns:a16="http://schemas.microsoft.com/office/drawing/2014/main" id="{40D2DEEF-92F2-FA44-9635-893B2022FFFD}"/>
              </a:ext>
            </a:extLst>
          </p:cNvPr>
          <p:cNvGrpSpPr/>
          <p:nvPr/>
        </p:nvGrpSpPr>
        <p:grpSpPr>
          <a:xfrm>
            <a:off x="8969453" y="6140233"/>
            <a:ext cx="3046841" cy="641296"/>
            <a:chOff x="8969453" y="6140233"/>
            <a:chExt cx="3046841" cy="641296"/>
          </a:xfrm>
        </p:grpSpPr>
        <p:pic>
          <p:nvPicPr>
            <p:cNvPr id="23" name="Picture 22" descr="A close-up of a logo&#10;&#10;Description automatically generated">
              <a:extLst>
                <a:ext uri="{FF2B5EF4-FFF2-40B4-BE49-F238E27FC236}">
                  <a16:creationId xmlns:a16="http://schemas.microsoft.com/office/drawing/2014/main" id="{8D31D0A7-17BD-A240-BADA-91050CCAB406}"/>
                </a:ext>
              </a:extLst>
            </p:cNvPr>
            <p:cNvPicPr>
              <a:picLocks noChangeAspect="1"/>
            </p:cNvPicPr>
            <p:nvPr/>
          </p:nvPicPr>
          <p:blipFill>
            <a:blip r:embed="rId4"/>
            <a:stretch>
              <a:fillRect/>
            </a:stretch>
          </p:blipFill>
          <p:spPr>
            <a:xfrm>
              <a:off x="8969453" y="6151311"/>
              <a:ext cx="1887733" cy="585197"/>
            </a:xfrm>
            <a:prstGeom prst="rect">
              <a:avLst/>
            </a:prstGeom>
          </p:spPr>
        </p:pic>
        <p:pic>
          <p:nvPicPr>
            <p:cNvPr id="24" name="Picture 23">
              <a:extLst>
                <a:ext uri="{FF2B5EF4-FFF2-40B4-BE49-F238E27FC236}">
                  <a16:creationId xmlns:a16="http://schemas.microsoft.com/office/drawing/2014/main" id="{31052494-D8AF-E84E-958A-D7CC1F4B30B3}"/>
                </a:ext>
              </a:extLst>
            </p:cNvPr>
            <p:cNvPicPr>
              <a:picLocks noChangeAspect="1"/>
            </p:cNvPicPr>
            <p:nvPr/>
          </p:nvPicPr>
          <p:blipFill rotWithShape="1">
            <a:blip r:embed="rId5"/>
            <a:srcRect l="7159"/>
            <a:stretch/>
          </p:blipFill>
          <p:spPr>
            <a:xfrm>
              <a:off x="11035453" y="6140233"/>
              <a:ext cx="980841" cy="641296"/>
            </a:xfrm>
            <a:prstGeom prst="rect">
              <a:avLst/>
            </a:prstGeom>
          </p:spPr>
        </p:pic>
      </p:grpSp>
      <p:sp>
        <p:nvSpPr>
          <p:cNvPr id="26" name="TextBox 25">
            <a:extLst>
              <a:ext uri="{FF2B5EF4-FFF2-40B4-BE49-F238E27FC236}">
                <a16:creationId xmlns:a16="http://schemas.microsoft.com/office/drawing/2014/main" id="{FDDD9FF0-B561-E44A-8B25-422527573708}"/>
              </a:ext>
            </a:extLst>
          </p:cNvPr>
          <p:cNvSpPr txBox="1"/>
          <p:nvPr/>
        </p:nvSpPr>
        <p:spPr>
          <a:xfrm>
            <a:off x="1042319" y="6132052"/>
            <a:ext cx="1106861" cy="338554"/>
          </a:xfrm>
          <a:prstGeom prst="rect">
            <a:avLst/>
          </a:prstGeom>
          <a:noFill/>
        </p:spPr>
        <p:txBody>
          <a:bodyPr wrap="square" lIns="91440" tIns="45720" rIns="91440" bIns="45720" rtlCol="0" anchor="t">
            <a:spAutoFit/>
          </a:bodyPr>
          <a:lstStyle/>
          <a:p>
            <a:pPr algn="ctr"/>
            <a:r>
              <a:rPr lang="en-GB" sz="1600" dirty="0">
                <a:solidFill>
                  <a:srgbClr val="566276"/>
                </a:solidFill>
                <a:cs typeface="Arial" panose="020B0604020202020204" pitchFamily="34" charset="0"/>
              </a:rPr>
              <a:t>2 minutes</a:t>
            </a:r>
          </a:p>
        </p:txBody>
      </p:sp>
    </p:spTree>
    <p:extLst>
      <p:ext uri="{BB962C8B-B14F-4D97-AF65-F5344CB8AC3E}">
        <p14:creationId xmlns:p14="http://schemas.microsoft.com/office/powerpoint/2010/main" val="203659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9C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127B9-F9CB-2848-9441-D498947AF0E0}"/>
              </a:ext>
            </a:extLst>
          </p:cNvPr>
          <p:cNvSpPr>
            <a:spLocks noGrp="1"/>
          </p:cNvSpPr>
          <p:nvPr>
            <p:ph type="title"/>
          </p:nvPr>
        </p:nvSpPr>
        <p:spPr>
          <a:xfrm>
            <a:off x="1286503" y="1285196"/>
            <a:ext cx="9607160" cy="2779429"/>
          </a:xfrm>
        </p:spPr>
        <p:txBody>
          <a:bodyPr vert="horz" lIns="91440" tIns="45720" rIns="91440" bIns="45720" rtlCol="0" anchor="b">
            <a:normAutofit/>
          </a:bodyPr>
          <a:lstStyle/>
          <a:p>
            <a:pPr>
              <a:lnSpc>
                <a:spcPct val="80000"/>
              </a:lnSpc>
            </a:pPr>
            <a:r>
              <a:rPr lang="en-US" sz="6800" dirty="0">
                <a:solidFill>
                  <a:srgbClr val="FFFFFF"/>
                </a:solidFill>
              </a:rPr>
              <a:t>Video activity</a:t>
            </a:r>
          </a:p>
        </p:txBody>
      </p:sp>
    </p:spTree>
    <p:extLst>
      <p:ext uri="{BB962C8B-B14F-4D97-AF65-F5344CB8AC3E}">
        <p14:creationId xmlns:p14="http://schemas.microsoft.com/office/powerpoint/2010/main" val="2753315696"/>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11B1152F73E848AA8D027CE710537D" ma:contentTypeVersion="17" ma:contentTypeDescription="Create a new document." ma:contentTypeScope="" ma:versionID="7a801aa19f8ae0fa085e319ce9886bba">
  <xsd:schema xmlns:xsd="http://www.w3.org/2001/XMLSchema" xmlns:xs="http://www.w3.org/2001/XMLSchema" xmlns:p="http://schemas.microsoft.com/office/2006/metadata/properties" xmlns:ns2="b42ba121-b017-4c08-980e-d54c1beca979" xmlns:ns3="3bf6d2de-cfb7-466c-825b-051a8e3c8b7d" xmlns:ns4="7317ff2c-e478-4cb0-9692-0e6107d056e2" targetNamespace="http://schemas.microsoft.com/office/2006/metadata/properties" ma:root="true" ma:fieldsID="6e42e4d87ee0285a3b96b2a8aa185352" ns2:_="" ns3:_="" ns4:_="">
    <xsd:import namespace="b42ba121-b017-4c08-980e-d54c1beca979"/>
    <xsd:import namespace="3bf6d2de-cfb7-466c-825b-051a8e3c8b7d"/>
    <xsd:import namespace="7317ff2c-e478-4cb0-9692-0e6107d056e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4:SharedWithUsers" minOccurs="0"/>
                <xsd:element ref="ns4: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2ba121-b017-4c08-980e-d54c1beca9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d651d785-cc9b-461e-a4c9-c589c330ffeb"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bf6d2de-cfb7-466c-825b-051a8e3c8b7d"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185f73a0-c535-4d8d-9be7-18147999c0ba}" ma:internalName="TaxCatchAll" ma:showField="CatchAllData" ma:web="7317ff2c-e478-4cb0-9692-0e6107d056e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317ff2c-e478-4cb0-9692-0e6107d056e2"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42ba121-b017-4c08-980e-d54c1beca979">
      <Terms xmlns="http://schemas.microsoft.com/office/infopath/2007/PartnerControls"/>
    </lcf76f155ced4ddcb4097134ff3c332f>
    <TaxCatchAll xmlns="3bf6d2de-cfb7-466c-825b-051a8e3c8b7d" xsi:nil="true"/>
  </documentManagement>
</p:properties>
</file>

<file path=customXml/itemProps1.xml><?xml version="1.0" encoding="utf-8"?>
<ds:datastoreItem xmlns:ds="http://schemas.openxmlformats.org/officeDocument/2006/customXml" ds:itemID="{36689181-3FB7-4D63-95C5-BD83B84EC4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2ba121-b017-4c08-980e-d54c1beca979"/>
    <ds:schemaRef ds:uri="3bf6d2de-cfb7-466c-825b-051a8e3c8b7d"/>
    <ds:schemaRef ds:uri="7317ff2c-e478-4cb0-9692-0e6107d056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4146BE-802E-4A12-A987-D0569652FF97}">
  <ds:schemaRefs>
    <ds:schemaRef ds:uri="http://schemas.microsoft.com/sharepoint/v3/contenttype/forms"/>
  </ds:schemaRefs>
</ds:datastoreItem>
</file>

<file path=customXml/itemProps3.xml><?xml version="1.0" encoding="utf-8"?>
<ds:datastoreItem xmlns:ds="http://schemas.openxmlformats.org/officeDocument/2006/customXml" ds:itemID="{02E0E887-9A8B-4CF0-8EDE-46AC3C3D7997}">
  <ds:schemaRefs>
    <ds:schemaRef ds:uri="ba42445c-5664-4468-beb7-d62514795356"/>
    <ds:schemaRef ds:uri="http://schemas.microsoft.com/office/2006/documentManagement/types"/>
    <ds:schemaRef ds:uri="d091bb03-3511-4463-8ee3-13aae7ccb753"/>
    <ds:schemaRef ds:uri="http://purl.org/dc/terms/"/>
    <ds:schemaRef ds:uri="http://schemas.microsoft.com/office/2006/metadata/properties"/>
    <ds:schemaRef ds:uri="http://www.w3.org/XML/1998/namespace"/>
    <ds:schemaRef ds:uri="http://purl.org/dc/dcmitype/"/>
    <ds:schemaRef ds:uri="http://schemas.microsoft.com/office/infopath/2007/PartnerControls"/>
    <ds:schemaRef ds:uri="http://schemas.openxmlformats.org/package/2006/metadata/core-properties"/>
    <ds:schemaRef ds:uri="http://purl.org/dc/elements/1.1/"/>
    <ds:schemaRef ds:uri="b42ba121-b017-4c08-980e-d54c1beca979"/>
    <ds:schemaRef ds:uri="3bf6d2de-cfb7-466c-825b-051a8e3c8b7d"/>
  </ds:schemaRefs>
</ds:datastoreItem>
</file>

<file path=docProps/app.xml><?xml version="1.0" encoding="utf-8"?>
<Properties xmlns="http://schemas.openxmlformats.org/officeDocument/2006/extended-properties" xmlns:vt="http://schemas.openxmlformats.org/officeDocument/2006/docPropsVTypes">
  <Template>{808837B6-F807-1B40-B2EB-BC005677CB91}tf16401369</Template>
  <TotalTime>778</TotalTime>
  <Words>1080</Words>
  <Application>Microsoft Office PowerPoint</Application>
  <PresentationFormat>Widescreen</PresentationFormat>
  <Paragraphs>87</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Metropolitan</vt:lpstr>
      <vt:lpstr>‘Moving on to the next case’  </vt:lpstr>
      <vt:lpstr>Some notes for the facilitator before you begin</vt:lpstr>
      <vt:lpstr>Instructions</vt:lpstr>
      <vt:lpstr>Overview</vt:lpstr>
      <vt:lpstr>Introduction</vt:lpstr>
      <vt:lpstr>Welcome &amp; Introductions</vt:lpstr>
      <vt:lpstr>What is this workshop about?</vt:lpstr>
      <vt:lpstr>Group agreement</vt:lpstr>
      <vt:lpstr>Video activity</vt:lpstr>
      <vt:lpstr>Introducing the activity</vt:lpstr>
      <vt:lpstr>Video clip 1</vt:lpstr>
      <vt:lpstr>Video clip 2</vt:lpstr>
      <vt:lpstr>Video clip 3</vt:lpstr>
      <vt:lpstr>Close</vt:lpstr>
      <vt:lpstr>Close</vt:lpstr>
      <vt:lpstr>We hope this workshop was useful.  For feedback please contact m.lefevre@sussex.ac.uk   For more resources please visit the Innovate Project website: https://theinnovateproject.co.uk/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'Moving on to the next case’  </dc:title>
  <dc:creator>PEACE, DELPHINE</dc:creator>
  <cp:lastModifiedBy>PEACE, DELPHINE</cp:lastModifiedBy>
  <cp:revision>157</cp:revision>
  <dcterms:created xsi:type="dcterms:W3CDTF">2023-11-17T10:21:05Z</dcterms:created>
  <dcterms:modified xsi:type="dcterms:W3CDTF">2024-02-23T11:27:51Z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0x010100E211B1152F73E848AA8D027CE710537D</vt:lpwstr>
  </property>
  <property fmtid="{D5CDD505-2E9C-101B-9397-08002B2CF9AE}" pid="3" name="MediaServiceImageTags">
    <vt:lpwstr/>
  </property>
</Properties>
</file>